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9"/>
  </p:notesMasterIdLst>
  <p:handoutMasterIdLst>
    <p:handoutMasterId r:id="rId30"/>
  </p:handoutMasterIdLst>
  <p:sldIdLst>
    <p:sldId id="256" r:id="rId5"/>
    <p:sldId id="262" r:id="rId6"/>
    <p:sldId id="265" r:id="rId7"/>
    <p:sldId id="271" r:id="rId8"/>
    <p:sldId id="270" r:id="rId9"/>
    <p:sldId id="269" r:id="rId10"/>
    <p:sldId id="268" r:id="rId11"/>
    <p:sldId id="267" r:id="rId12"/>
    <p:sldId id="266" r:id="rId13"/>
    <p:sldId id="264" r:id="rId14"/>
    <p:sldId id="263" r:id="rId15"/>
    <p:sldId id="276" r:id="rId16"/>
    <p:sldId id="275" r:id="rId17"/>
    <p:sldId id="274" r:id="rId18"/>
    <p:sldId id="273" r:id="rId19"/>
    <p:sldId id="278" r:id="rId20"/>
    <p:sldId id="277" r:id="rId21"/>
    <p:sldId id="281" r:id="rId22"/>
    <p:sldId id="280" r:id="rId23"/>
    <p:sldId id="279" r:id="rId24"/>
    <p:sldId id="282" r:id="rId25"/>
    <p:sldId id="283" r:id="rId26"/>
    <p:sldId id="285" r:id="rId27"/>
    <p:sldId id="26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1/27/2022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1/27/2022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1/27/2022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elp.com/search?find_desc=Restaurants&amp;find_loc=San+Francisco%2C+CA&amp;ns=1" TargetMode="External"/><Relationship Id="rId2" Type="http://schemas.openxmlformats.org/officeDocument/2006/relationships/hyperlink" Target="https://www.yelp.com/"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692458"/>
            <a:ext cx="10993549" cy="1296140"/>
          </a:xfrm>
        </p:spPr>
        <p:txBody>
          <a:bodyPr>
            <a:noAutofit/>
          </a:bodyPr>
          <a:lstStyle/>
          <a:p>
            <a:pPr algn="ctr"/>
            <a:r>
              <a:rPr lang="en-US" sz="6000" dirty="0">
                <a:solidFill>
                  <a:schemeClr val="bg1"/>
                </a:solidFill>
                <a:latin typeface="Times New Roman" panose="02020603050405020304" pitchFamily="18" charset="0"/>
                <a:cs typeface="Times New Roman" panose="02020603050405020304" pitchFamily="18" charset="0"/>
              </a:rPr>
              <a:t>WEB SCRAPING</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4873841"/>
            <a:ext cx="10993546" cy="1078227"/>
          </a:xfrm>
        </p:spPr>
        <p:txBody>
          <a:bodyPr>
            <a:normAutofit fontScale="55000" lnSpcReduction="20000"/>
          </a:bodyPr>
          <a:lstStyle/>
          <a:p>
            <a:pPr algn="ctr"/>
            <a:r>
              <a:rPr lang="en-US" sz="2900" dirty="0">
                <a:solidFill>
                  <a:srgbClr val="7CEBFF"/>
                </a:solidFill>
                <a:latin typeface="Times New Roman" panose="02020603050405020304" pitchFamily="18" charset="0"/>
                <a:cs typeface="Times New Roman" panose="02020603050405020304" pitchFamily="18" charset="0"/>
              </a:rPr>
              <a:t>Presented by,</a:t>
            </a:r>
          </a:p>
          <a:p>
            <a:pPr algn="ctr"/>
            <a:r>
              <a:rPr lang="en-US" sz="2900" dirty="0">
                <a:solidFill>
                  <a:srgbClr val="7CEBFF"/>
                </a:solidFill>
                <a:latin typeface="Times New Roman" panose="02020603050405020304" pitchFamily="18" charset="0"/>
                <a:cs typeface="Times New Roman" panose="02020603050405020304" pitchFamily="18" charset="0"/>
              </a:rPr>
              <a:t>BODDETI TANUJA LAKSHMI</a:t>
            </a:r>
          </a:p>
          <a:p>
            <a:pPr algn="ctr"/>
            <a:r>
              <a:rPr lang="en-US" sz="2900" dirty="0">
                <a:solidFill>
                  <a:srgbClr val="7CEBFF"/>
                </a:solidFill>
                <a:latin typeface="Times New Roman" panose="02020603050405020304" pitchFamily="18" charset="0"/>
                <a:cs typeface="Times New Roman" panose="02020603050405020304" pitchFamily="18" charset="0"/>
              </a:rPr>
              <a:t>BATCH: 2021-6313</a:t>
            </a:r>
          </a:p>
          <a:p>
            <a:endParaRPr lang="en-US"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A6DB-31C1-4392-83F4-7BB9928D49EC}"/>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STRUCTURED AND UNSTRUCTURED DATA</a:t>
            </a:r>
            <a:endParaRPr lang="en-IN" sz="4000" dirty="0"/>
          </a:p>
        </p:txBody>
      </p:sp>
      <p:sp>
        <p:nvSpPr>
          <p:cNvPr id="3" name="Content Placeholder 2">
            <a:extLst>
              <a:ext uri="{FF2B5EF4-FFF2-40B4-BE49-F238E27FC236}">
                <a16:creationId xmlns:a16="http://schemas.microsoft.com/office/drawing/2014/main" id="{E333B620-58C4-47C6-BE15-DD4FF2A19FBB}"/>
              </a:ext>
            </a:extLst>
          </p:cNvPr>
          <p:cNvSpPr>
            <a:spLocks noGrp="1"/>
          </p:cNvSpPr>
          <p:nvPr>
            <p:ph idx="1"/>
          </p:nvPr>
        </p:nvSpPr>
        <p:spPr/>
        <p:txBody>
          <a:bodyPr>
            <a:normAutofit lnSpcReduction="10000"/>
          </a:bodyPr>
          <a:lstStyle/>
          <a:p>
            <a:pPr algn="just"/>
            <a:r>
              <a:rPr lang="en-US" sz="1800" dirty="0">
                <a:solidFill>
                  <a:schemeClr val="tx1"/>
                </a:solidFill>
                <a:latin typeface="Times New Roman" panose="02020603050405020304" pitchFamily="18" charset="0"/>
                <a:cs typeface="Times New Roman" panose="02020603050405020304" pitchFamily="18" charset="0"/>
              </a:rPr>
              <a:t>Unstructured content is largely obtained </a:t>
            </a:r>
          </a:p>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after the scraping process.</a:t>
            </a:r>
          </a:p>
          <a:p>
            <a:pPr algn="just"/>
            <a:r>
              <a:rPr lang="en-US" sz="1800" dirty="0">
                <a:solidFill>
                  <a:schemeClr val="tx1"/>
                </a:solidFill>
                <a:latin typeface="Times New Roman" panose="02020603050405020304" pitchFamily="18" charset="0"/>
                <a:cs typeface="Times New Roman" panose="02020603050405020304" pitchFamily="18" charset="0"/>
              </a:rPr>
              <a:t>Structuring the data is the tedious process, </a:t>
            </a:r>
          </a:p>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but nowadays most of the tools easily does this </a:t>
            </a:r>
          </a:p>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functionality to segregate the data </a:t>
            </a:r>
          </a:p>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based on the fields. </a:t>
            </a:r>
          </a:p>
          <a:p>
            <a:pPr algn="just"/>
            <a:r>
              <a:rPr lang="en-US" sz="1800" dirty="0">
                <a:solidFill>
                  <a:schemeClr val="tx1"/>
                </a:solidFill>
                <a:latin typeface="Times New Roman" panose="02020603050405020304" pitchFamily="18" charset="0"/>
                <a:cs typeface="Times New Roman" panose="02020603050405020304" pitchFamily="18" charset="0"/>
              </a:rPr>
              <a:t>After the segregation the data is converted </a:t>
            </a:r>
          </a:p>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into either an API or any other format like CSV,</a:t>
            </a:r>
          </a:p>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XML, XLS, JSON</a:t>
            </a:r>
            <a:endParaRPr lang="en-IN" sz="1800"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6DBDE09-FCC1-4978-B161-2EFFA236A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326" y="1976534"/>
            <a:ext cx="4838330" cy="4086225"/>
          </a:xfrm>
          <a:prstGeom prst="rect">
            <a:avLst/>
          </a:prstGeom>
        </p:spPr>
      </p:pic>
    </p:spTree>
    <p:extLst>
      <p:ext uri="{BB962C8B-B14F-4D97-AF65-F5344CB8AC3E}">
        <p14:creationId xmlns:p14="http://schemas.microsoft.com/office/powerpoint/2010/main" val="452193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FD3CB-13FD-402F-8C4C-025803068844}"/>
              </a:ext>
            </a:extLst>
          </p:cNvPr>
          <p:cNvSpPr>
            <a:spLocks noGrp="1"/>
          </p:cNvSpPr>
          <p:nvPr>
            <p:ph type="title"/>
          </p:nvPr>
        </p:nvSpPr>
        <p:spPr/>
        <p:txBody>
          <a:bodyPr>
            <a:noAutofit/>
          </a:bodyPr>
          <a:lstStyle/>
          <a:p>
            <a:pPr algn="ctr"/>
            <a:r>
              <a:rPr lang="en-US" sz="3600" b="1" dirty="0">
                <a:latin typeface="Times New Roman" panose="02020603050405020304" pitchFamily="18" charset="0"/>
                <a:cs typeface="Times New Roman" panose="02020603050405020304" pitchFamily="18" charset="0"/>
              </a:rPr>
              <a:t>6 REASONS TO USE PYTHON FOR WEB SCRAPING</a:t>
            </a:r>
            <a:endParaRPr lang="en-IN" sz="3600" dirty="0"/>
          </a:p>
        </p:txBody>
      </p:sp>
      <p:sp>
        <p:nvSpPr>
          <p:cNvPr id="3" name="Content Placeholder 2">
            <a:extLst>
              <a:ext uri="{FF2B5EF4-FFF2-40B4-BE49-F238E27FC236}">
                <a16:creationId xmlns:a16="http://schemas.microsoft.com/office/drawing/2014/main" id="{6ED656CD-644D-4576-8AA7-60071F7DA00E}"/>
              </a:ext>
            </a:extLst>
          </p:cNvPr>
          <p:cNvSpPr>
            <a:spLocks noGrp="1"/>
          </p:cNvSpPr>
          <p:nvPr>
            <p:ph idx="1"/>
          </p:nvPr>
        </p:nvSpPr>
        <p:spPr/>
        <p:txBody>
          <a:bodyPr>
            <a:normAutofit fontScale="85000" lnSpcReduction="20000"/>
          </a:bodyPr>
          <a:lstStyle/>
          <a:p>
            <a:pPr>
              <a:lnSpc>
                <a:spcPct val="150000"/>
              </a:lnSpc>
            </a:pPr>
            <a:r>
              <a:rPr lang="en-US" sz="2400" dirty="0">
                <a:solidFill>
                  <a:schemeClr val="tx1"/>
                </a:solidFill>
                <a:latin typeface="Times New Roman" panose="02020603050405020304" pitchFamily="18" charset="0"/>
                <a:cs typeface="Times New Roman" panose="02020603050405020304" pitchFamily="18" charset="0"/>
              </a:rPr>
              <a:t>It has many specific features that make it the preferred choice for data collection and web scraping including:</a:t>
            </a:r>
          </a:p>
          <a:p>
            <a:pPr lvl="1">
              <a:lnSpc>
                <a:spcPct val="150000"/>
              </a:lnSpc>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Simplicity</a:t>
            </a:r>
          </a:p>
          <a:p>
            <a:pPr lvl="1">
              <a:lnSpc>
                <a:spcPct val="150000"/>
              </a:lnSpc>
              <a:buFont typeface="Wingdings" panose="05000000000000000000" pitchFamily="2" charset="2"/>
              <a:buChar char="Ø"/>
            </a:pPr>
            <a:r>
              <a:rPr lang="en-IN" sz="2000" i="0" dirty="0">
                <a:solidFill>
                  <a:schemeClr val="tx1"/>
                </a:solidFill>
                <a:effectLst/>
                <a:latin typeface="Times New Roman" panose="02020603050405020304" pitchFamily="18" charset="0"/>
                <a:cs typeface="Times New Roman" panose="02020603050405020304" pitchFamily="18" charset="0"/>
              </a:rPr>
              <a:t> Large libraries </a:t>
            </a:r>
            <a:endParaRPr lang="en-US" sz="2000" i="0" dirty="0">
              <a:solidFill>
                <a:schemeClr val="tx1"/>
              </a:solidFill>
              <a:effectLst/>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en-IN" sz="2000" i="0" dirty="0">
                <a:solidFill>
                  <a:schemeClr val="tx1"/>
                </a:solidFill>
                <a:effectLst/>
                <a:latin typeface="Times New Roman" panose="02020603050405020304" pitchFamily="18" charset="0"/>
                <a:cs typeface="Times New Roman" panose="02020603050405020304" pitchFamily="18" charset="0"/>
              </a:rPr>
              <a:t> Timely typing</a:t>
            </a:r>
          </a:p>
          <a:p>
            <a:pPr lvl="1">
              <a:lnSpc>
                <a:spcPct val="150000"/>
              </a:lnSpc>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 </a:t>
            </a:r>
            <a:r>
              <a:rPr lang="en-IN" sz="2000" i="0" dirty="0">
                <a:solidFill>
                  <a:schemeClr val="tx1"/>
                </a:solidFill>
                <a:effectLst/>
                <a:latin typeface="Times New Roman" panose="02020603050405020304" pitchFamily="18" charset="0"/>
                <a:cs typeface="Times New Roman" panose="02020603050405020304" pitchFamily="18" charset="0"/>
              </a:rPr>
              <a:t>Syntax is easily understood</a:t>
            </a:r>
            <a:endParaRPr lang="en-IN" sz="2000" dirty="0">
              <a:solidFill>
                <a:schemeClr val="tx1"/>
              </a:solidFill>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 </a:t>
            </a:r>
            <a:r>
              <a:rPr lang="en-IN" sz="2000" i="0" dirty="0">
                <a:solidFill>
                  <a:schemeClr val="tx1"/>
                </a:solidFill>
                <a:effectLst/>
                <a:latin typeface="Times New Roman" panose="02020603050405020304" pitchFamily="18" charset="0"/>
                <a:cs typeface="Times New Roman" panose="02020603050405020304" pitchFamily="18" charset="0"/>
              </a:rPr>
              <a:t>Quick </a:t>
            </a:r>
          </a:p>
          <a:p>
            <a:pPr lvl="1">
              <a:lnSpc>
                <a:spcPct val="150000"/>
              </a:lnSpc>
              <a:buFont typeface="Wingdings" panose="05000000000000000000" pitchFamily="2" charset="2"/>
              <a:buChar char="Ø"/>
            </a:pPr>
            <a:r>
              <a:rPr lang="en-IN" sz="2000" dirty="0">
                <a:solidFill>
                  <a:schemeClr val="tx1"/>
                </a:solidFill>
                <a:latin typeface="Times New Roman" panose="02020603050405020304" pitchFamily="18" charset="0"/>
                <a:cs typeface="Times New Roman" panose="02020603050405020304" pitchFamily="18" charset="0"/>
              </a:rPr>
              <a:t> </a:t>
            </a:r>
            <a:r>
              <a:rPr lang="en-IN" sz="2000" i="0" dirty="0">
                <a:solidFill>
                  <a:schemeClr val="tx1"/>
                </a:solidFill>
                <a:effectLst/>
                <a:latin typeface="Times New Roman" panose="02020603050405020304" pitchFamily="18" charset="0"/>
                <a:cs typeface="Times New Roman" panose="02020603050405020304" pitchFamily="18" charset="0"/>
              </a:rPr>
              <a:t>Familiarity</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962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5BC84-0B8D-4D17-9DF7-E5CC69F0BEF6}"/>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WHY PYTHON FOR WEB SCRAPING?</a:t>
            </a:r>
            <a:endParaRPr lang="en-IN" sz="4000" dirty="0"/>
          </a:p>
        </p:txBody>
      </p:sp>
      <p:sp>
        <p:nvSpPr>
          <p:cNvPr id="3" name="Content Placeholder 2">
            <a:extLst>
              <a:ext uri="{FF2B5EF4-FFF2-40B4-BE49-F238E27FC236}">
                <a16:creationId xmlns:a16="http://schemas.microsoft.com/office/drawing/2014/main" id="{BE1919BF-6F12-437F-A06F-99CED35D1441}"/>
              </a:ext>
            </a:extLst>
          </p:cNvPr>
          <p:cNvSpPr>
            <a:spLocks noGrp="1"/>
          </p:cNvSpPr>
          <p:nvPr>
            <p:ph idx="1"/>
          </p:nvPr>
        </p:nvSpPr>
        <p:spPr/>
        <p:txBody>
          <a:bodyPr>
            <a:normAutofit/>
          </a:bodyPr>
          <a:lstStyle/>
          <a:p>
            <a:pPr algn="just"/>
            <a:r>
              <a:rPr lang="en-US" sz="1800" i="0" dirty="0">
                <a:solidFill>
                  <a:schemeClr val="tx1"/>
                </a:solidFill>
                <a:effectLst/>
                <a:latin typeface="Times New Roman" panose="02020603050405020304" pitchFamily="18" charset="0"/>
                <a:cs typeface="Times New Roman" panose="02020603050405020304" pitchFamily="18" charset="0"/>
              </a:rPr>
              <a:t>Python is great for collecting data from the web.</a:t>
            </a:r>
          </a:p>
          <a:p>
            <a:pPr algn="just"/>
            <a:r>
              <a:rPr lang="en-US" sz="1800" i="0" dirty="0">
                <a:solidFill>
                  <a:schemeClr val="tx1"/>
                </a:solidFill>
                <a:effectLst/>
                <a:latin typeface="Times New Roman" panose="02020603050405020304" pitchFamily="18" charset="0"/>
                <a:cs typeface="Times New Roman" panose="02020603050405020304" pitchFamily="18" charset="0"/>
              </a:rPr>
              <a:t>Python is unique as a programming language, in </a:t>
            </a:r>
          </a:p>
          <a:p>
            <a:pPr marL="0" indent="0" algn="just">
              <a:buNone/>
            </a:pPr>
            <a:r>
              <a:rPr lang="en-US" sz="1800" i="0" dirty="0">
                <a:solidFill>
                  <a:schemeClr val="tx1"/>
                </a:solidFill>
                <a:effectLst/>
                <a:latin typeface="Times New Roman" panose="02020603050405020304" pitchFamily="18" charset="0"/>
                <a:cs typeface="Times New Roman" panose="02020603050405020304" pitchFamily="18" charset="0"/>
              </a:rPr>
              <a:t>that it has very strong communities for both</a:t>
            </a:r>
          </a:p>
          <a:p>
            <a:pPr marL="0" indent="0" algn="just">
              <a:buNone/>
            </a:pPr>
            <a:r>
              <a:rPr lang="en-US" sz="1800" i="0" dirty="0">
                <a:solidFill>
                  <a:schemeClr val="tx1"/>
                </a:solidFill>
                <a:effectLst/>
                <a:latin typeface="Times New Roman" panose="02020603050405020304" pitchFamily="18" charset="0"/>
                <a:cs typeface="Times New Roman" panose="02020603050405020304" pitchFamily="18" charset="0"/>
              </a:rPr>
              <a:t>web programming and data analysis.</a:t>
            </a:r>
          </a:p>
          <a:p>
            <a:pPr algn="just"/>
            <a:r>
              <a:rPr lang="en-US" sz="1800" i="0" dirty="0">
                <a:solidFill>
                  <a:schemeClr val="tx1"/>
                </a:solidFill>
                <a:effectLst/>
                <a:latin typeface="Times New Roman" panose="02020603050405020304" pitchFamily="18" charset="0"/>
                <a:cs typeface="Times New Roman" panose="02020603050405020304" pitchFamily="18" charset="0"/>
              </a:rPr>
              <a:t>As a result, the entire computational research </a:t>
            </a:r>
          </a:p>
          <a:p>
            <a:pPr marL="0" indent="0" algn="just">
              <a:buNone/>
            </a:pPr>
            <a:r>
              <a:rPr lang="en-US" sz="1800" i="0" dirty="0">
                <a:solidFill>
                  <a:schemeClr val="tx1"/>
                </a:solidFill>
                <a:effectLst/>
                <a:latin typeface="Times New Roman" panose="02020603050405020304" pitchFamily="18" charset="0"/>
                <a:cs typeface="Times New Roman" panose="02020603050405020304" pitchFamily="18" charset="0"/>
              </a:rPr>
              <a:t>pipeline can be integrated.</a:t>
            </a:r>
          </a:p>
          <a:p>
            <a:pPr algn="just"/>
            <a:r>
              <a:rPr lang="en-US" sz="1800" i="0" dirty="0">
                <a:solidFill>
                  <a:schemeClr val="tx1"/>
                </a:solidFill>
                <a:effectLst/>
                <a:latin typeface="Times New Roman" panose="02020603050405020304" pitchFamily="18" charset="0"/>
                <a:cs typeface="Times New Roman" panose="02020603050405020304" pitchFamily="18" charset="0"/>
              </a:rPr>
              <a:t>Instead of having separate applications for data </a:t>
            </a:r>
          </a:p>
          <a:p>
            <a:pPr marL="0" indent="0" algn="just">
              <a:buNone/>
            </a:pPr>
            <a:r>
              <a:rPr lang="en-US" sz="1800" i="0" dirty="0">
                <a:solidFill>
                  <a:schemeClr val="tx1"/>
                </a:solidFill>
                <a:effectLst/>
                <a:latin typeface="Times New Roman" panose="02020603050405020304" pitchFamily="18" charset="0"/>
                <a:cs typeface="Times New Roman" panose="02020603050405020304" pitchFamily="18" charset="0"/>
              </a:rPr>
              <a:t>collection, storage, management, analysis and </a:t>
            </a:r>
          </a:p>
          <a:p>
            <a:pPr marL="0" indent="0" algn="just">
              <a:buNone/>
            </a:pPr>
            <a:r>
              <a:rPr lang="en-US" sz="1800" i="0" dirty="0">
                <a:solidFill>
                  <a:schemeClr val="tx1"/>
                </a:solidFill>
                <a:effectLst/>
                <a:latin typeface="Times New Roman" panose="02020603050405020304" pitchFamily="18" charset="0"/>
                <a:cs typeface="Times New Roman" panose="02020603050405020304" pitchFamily="18" charset="0"/>
              </a:rPr>
              <a:t>visualization, you have one code-base.</a:t>
            </a: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C89AA4-FAFE-48F3-B097-52A63C7DFEE7}"/>
              </a:ext>
            </a:extLst>
          </p:cNvPr>
          <p:cNvPicPr>
            <a:picLocks noChangeAspect="1"/>
          </p:cNvPicPr>
          <p:nvPr/>
        </p:nvPicPr>
        <p:blipFill>
          <a:blip r:embed="rId2"/>
          <a:stretch>
            <a:fillRect/>
          </a:stretch>
        </p:blipFill>
        <p:spPr>
          <a:xfrm>
            <a:off x="6010819" y="2599156"/>
            <a:ext cx="4413887" cy="2840982"/>
          </a:xfrm>
          <a:prstGeom prst="rect">
            <a:avLst/>
          </a:prstGeom>
        </p:spPr>
      </p:pic>
    </p:spTree>
    <p:extLst>
      <p:ext uri="{BB962C8B-B14F-4D97-AF65-F5344CB8AC3E}">
        <p14:creationId xmlns:p14="http://schemas.microsoft.com/office/powerpoint/2010/main" val="970382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62C2F-62D7-49EC-99AF-3FF860E8DEFB}"/>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PYTHON LIBRARIES FOR WEB SCRAPING</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AB14609-8307-4E84-9E02-6FC14BAF07E5}"/>
              </a:ext>
            </a:extLst>
          </p:cNvPr>
          <p:cNvSpPr>
            <a:spLocks noGrp="1"/>
          </p:cNvSpPr>
          <p:nvPr>
            <p:ph idx="1"/>
          </p:nvPr>
        </p:nvSpPr>
        <p:spPr/>
        <p:txBody>
          <a:bodyPr>
            <a:normAutofit/>
          </a:bodyPr>
          <a:lstStyle/>
          <a:p>
            <a:pPr algn="l" fontAlgn="base">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Requests (HTTP for Humans) </a:t>
            </a:r>
            <a:r>
              <a:rPr lang="en-US" sz="1800" b="1" dirty="0">
                <a:solidFill>
                  <a:schemeClr val="tx1"/>
                </a:solidFill>
                <a:latin typeface="Times New Roman" panose="02020603050405020304" pitchFamily="18" charset="0"/>
                <a:cs typeface="Times New Roman" panose="02020603050405020304" pitchFamily="18" charset="0"/>
              </a:rPr>
              <a:t>: </a:t>
            </a:r>
            <a:r>
              <a:rPr lang="en-US" sz="1800" b="0" i="0" dirty="0">
                <a:solidFill>
                  <a:schemeClr val="tx1"/>
                </a:solidFill>
                <a:effectLst/>
                <a:latin typeface="Times New Roman" panose="02020603050405020304" pitchFamily="18" charset="0"/>
                <a:cs typeface="Times New Roman" panose="02020603050405020304" pitchFamily="18" charset="0"/>
              </a:rPr>
              <a:t>It is used for making various types of HTTP requests like GET, POST, etc. It is the most basic yet the most essential of all libraries.</a:t>
            </a:r>
          </a:p>
          <a:p>
            <a:pPr algn="l" fontAlgn="base">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lxml Library </a:t>
            </a:r>
            <a:r>
              <a:rPr lang="en-US" sz="1800" b="1" dirty="0">
                <a:solidFill>
                  <a:schemeClr val="tx1"/>
                </a:solidFill>
                <a:latin typeface="Times New Roman" panose="02020603050405020304" pitchFamily="18" charset="0"/>
                <a:cs typeface="Times New Roman" panose="02020603050405020304" pitchFamily="18" charset="0"/>
              </a:rPr>
              <a:t>: </a:t>
            </a:r>
            <a:r>
              <a:rPr lang="en-US" sz="1800" b="0" i="0" dirty="0">
                <a:solidFill>
                  <a:schemeClr val="tx1"/>
                </a:solidFill>
                <a:effectLst/>
                <a:latin typeface="Times New Roman" panose="02020603050405020304" pitchFamily="18" charset="0"/>
                <a:cs typeface="Times New Roman" panose="02020603050405020304" pitchFamily="18" charset="0"/>
              </a:rPr>
              <a:t>lxml library provides super-fast and high-performance parsing of HTML and XML content from websites. If you are planning to scrape large datasets, this is the one you should go for.</a:t>
            </a:r>
          </a:p>
          <a:p>
            <a:pPr algn="l" fontAlgn="base">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Beautiful Soup Library </a:t>
            </a:r>
            <a:r>
              <a:rPr lang="en-US" sz="1800" b="1" dirty="0">
                <a:solidFill>
                  <a:schemeClr val="tx1"/>
                </a:solidFill>
                <a:latin typeface="Times New Roman" panose="02020603050405020304" pitchFamily="18" charset="0"/>
                <a:cs typeface="Times New Roman" panose="02020603050405020304" pitchFamily="18" charset="0"/>
              </a:rPr>
              <a:t>: </a:t>
            </a:r>
            <a:r>
              <a:rPr lang="en-US" sz="1800" b="0" i="0" dirty="0">
                <a:solidFill>
                  <a:schemeClr val="tx1"/>
                </a:solidFill>
                <a:effectLst/>
                <a:latin typeface="Times New Roman" panose="02020603050405020304" pitchFamily="18" charset="0"/>
                <a:cs typeface="Times New Roman" panose="02020603050405020304" pitchFamily="18" charset="0"/>
              </a:rPr>
              <a:t>Its work involves creating a parse tree for parsing content. A perfect starting library for beginners and very easy to work with.</a:t>
            </a:r>
          </a:p>
          <a:p>
            <a:pPr algn="l" fontAlgn="base">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Selenium Library </a:t>
            </a:r>
            <a:r>
              <a:rPr lang="en-US" sz="1800" b="1" dirty="0">
                <a:solidFill>
                  <a:schemeClr val="tx1"/>
                </a:solidFill>
                <a:latin typeface="Times New Roman" panose="02020603050405020304" pitchFamily="18" charset="0"/>
                <a:cs typeface="Times New Roman" panose="02020603050405020304" pitchFamily="18" charset="0"/>
              </a:rPr>
              <a:t>: </a:t>
            </a:r>
            <a:r>
              <a:rPr lang="en-US" sz="1800" b="0" i="0" dirty="0">
                <a:solidFill>
                  <a:schemeClr val="tx1"/>
                </a:solidFill>
                <a:effectLst/>
                <a:latin typeface="Times New Roman" panose="02020603050405020304" pitchFamily="18" charset="0"/>
                <a:cs typeface="Times New Roman" panose="02020603050405020304" pitchFamily="18" charset="0"/>
              </a:rPr>
              <a:t>Originally made for automated testing of web applications, this library overcomes the issue all the above libraries face i.e. scraping content from dynamically populated websites. This makes it slower and not suitable for industry-level projects.</a:t>
            </a:r>
          </a:p>
          <a:p>
            <a:pPr algn="l" fontAlgn="base">
              <a:buFont typeface="Arial" panose="020B0604020202020204" pitchFamily="34" charset="0"/>
              <a:buChar char="•"/>
            </a:pPr>
            <a:r>
              <a:rPr lang="en-US" sz="1800" b="1" i="0" dirty="0">
                <a:solidFill>
                  <a:schemeClr val="tx1"/>
                </a:solidFill>
                <a:effectLst/>
                <a:latin typeface="Times New Roman" panose="02020603050405020304" pitchFamily="18" charset="0"/>
                <a:cs typeface="Times New Roman" panose="02020603050405020304" pitchFamily="18" charset="0"/>
              </a:rPr>
              <a:t>Scrapy </a:t>
            </a:r>
            <a:r>
              <a:rPr lang="en-US" sz="1800" b="1" dirty="0">
                <a:solidFill>
                  <a:schemeClr val="tx1"/>
                </a:solidFill>
                <a:latin typeface="Times New Roman" panose="02020603050405020304" pitchFamily="18" charset="0"/>
                <a:cs typeface="Times New Roman" panose="02020603050405020304" pitchFamily="18" charset="0"/>
              </a:rPr>
              <a:t>: </a:t>
            </a:r>
            <a:r>
              <a:rPr lang="en-US" sz="1800" b="0" i="0" dirty="0">
                <a:solidFill>
                  <a:schemeClr val="tx1"/>
                </a:solidFill>
                <a:effectLst/>
                <a:latin typeface="Times New Roman" panose="02020603050405020304" pitchFamily="18" charset="0"/>
                <a:cs typeface="Times New Roman" panose="02020603050405020304" pitchFamily="18" charset="0"/>
              </a:rPr>
              <a:t>The BOSS of all libraries, an entire web scraping framework which is asynchronous in its usage. This makes it blazing fast and increases efficiency.</a:t>
            </a:r>
          </a:p>
        </p:txBody>
      </p:sp>
    </p:spTree>
    <p:extLst>
      <p:ext uri="{BB962C8B-B14F-4D97-AF65-F5344CB8AC3E}">
        <p14:creationId xmlns:p14="http://schemas.microsoft.com/office/powerpoint/2010/main" val="1731174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3491-470E-429F-A6B2-5D1BEC0A58EC}"/>
              </a:ext>
            </a:extLst>
          </p:cNvPr>
          <p:cNvSpPr>
            <a:spLocks noGrp="1"/>
          </p:cNvSpPr>
          <p:nvPr>
            <p:ph type="title"/>
          </p:nvPr>
        </p:nvSpPr>
        <p:spPr/>
        <p:txBody>
          <a:bodyPr>
            <a:noAutofit/>
          </a:bodyPr>
          <a:lstStyle/>
          <a:p>
            <a:pPr algn="ctr"/>
            <a:r>
              <a:rPr lang="en-US" sz="3600" b="1" dirty="0">
                <a:latin typeface="Times New Roman" panose="02020603050405020304" pitchFamily="18" charset="0"/>
                <a:cs typeface="Times New Roman" panose="02020603050405020304" pitchFamily="18" charset="0"/>
              </a:rPr>
              <a:t>HOW DOES WEB SCRAPING DONE WITH PYTHON?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FC1E034-DCBD-4367-8686-AAA4725615DF}"/>
              </a:ext>
            </a:extLst>
          </p:cNvPr>
          <p:cNvSpPr>
            <a:spLocks noGrp="1"/>
          </p:cNvSpPr>
          <p:nvPr>
            <p:ph idx="1"/>
          </p:nvPr>
        </p:nvSpPr>
        <p:spPr>
          <a:xfrm>
            <a:off x="581192" y="1926454"/>
            <a:ext cx="11029615" cy="4607511"/>
          </a:xfrm>
        </p:spPr>
        <p:txBody>
          <a:bodyPr>
            <a:normAutofit fontScale="92500" lnSpcReduction="20000"/>
          </a:bodyPr>
          <a:lstStyle/>
          <a:p>
            <a:r>
              <a:rPr lang="en-US" dirty="0">
                <a:solidFill>
                  <a:schemeClr val="tx1"/>
                </a:solidFill>
                <a:latin typeface="Times New Roman" panose="02020603050405020304" pitchFamily="18" charset="0"/>
                <a:cs typeface="Times New Roman" panose="02020603050405020304" pitchFamily="18" charset="0"/>
              </a:rPr>
              <a:t>Once the code is written and run, a request for scraping is sent to your website of choice. </a:t>
            </a:r>
          </a:p>
          <a:p>
            <a:r>
              <a:rPr lang="en-US" dirty="0">
                <a:solidFill>
                  <a:schemeClr val="tx1"/>
                </a:solidFill>
                <a:latin typeface="Times New Roman" panose="02020603050405020304" pitchFamily="18" charset="0"/>
                <a:cs typeface="Times New Roman" panose="02020603050405020304" pitchFamily="18" charset="0"/>
              </a:rPr>
              <a:t>If the request is approved, the server will send the desired data, allowing you to read the HTML or XML page. The code then automatically analyses the HTML or XML page, finds and parses the desired data.</a:t>
            </a:r>
          </a:p>
          <a:p>
            <a:r>
              <a:rPr lang="en-US" dirty="0">
                <a:solidFill>
                  <a:schemeClr val="tx1"/>
                </a:solidFill>
                <a:latin typeface="Times New Roman" panose="02020603050405020304" pitchFamily="18" charset="0"/>
                <a:cs typeface="Times New Roman" panose="02020603050405020304" pitchFamily="18" charset="0"/>
              </a:rPr>
              <a:t>The 5 basic steps of web scraping with Python:</a:t>
            </a:r>
          </a:p>
          <a:p>
            <a:pPr marL="0" indent="0">
              <a:buNone/>
            </a:pP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Step 1: </a:t>
            </a:r>
            <a:r>
              <a:rPr lang="en-US" dirty="0">
                <a:solidFill>
                  <a:schemeClr val="tx1"/>
                </a:solidFill>
                <a:latin typeface="Times New Roman" panose="02020603050405020304" pitchFamily="18" charset="0"/>
                <a:cs typeface="Times New Roman" panose="02020603050405020304" pitchFamily="18" charset="0"/>
              </a:rPr>
              <a:t>Choose the URL from which you would like to scrape</a:t>
            </a:r>
          </a:p>
          <a:p>
            <a:pPr marL="0" indent="0">
              <a:buNone/>
            </a:pP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Step 2: </a:t>
            </a:r>
            <a:r>
              <a:rPr lang="en-US" dirty="0">
                <a:solidFill>
                  <a:schemeClr val="tx1"/>
                </a:solidFill>
                <a:latin typeface="Times New Roman" panose="02020603050405020304" pitchFamily="18" charset="0"/>
                <a:cs typeface="Times New Roman" panose="02020603050405020304" pitchFamily="18" charset="0"/>
              </a:rPr>
              <a:t>Read the page and find the data you would like to collect</a:t>
            </a:r>
          </a:p>
          <a:p>
            <a:pPr marL="0" indent="0">
              <a:buNone/>
            </a:pP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Step 3: </a:t>
            </a:r>
            <a:r>
              <a:rPr lang="en-US" dirty="0">
                <a:solidFill>
                  <a:schemeClr val="tx1"/>
                </a:solidFill>
                <a:latin typeface="Times New Roman" panose="02020603050405020304" pitchFamily="18" charset="0"/>
                <a:cs typeface="Times New Roman" panose="02020603050405020304" pitchFamily="18" charset="0"/>
              </a:rPr>
              <a:t>Write the code</a:t>
            </a:r>
          </a:p>
          <a:p>
            <a:pPr marL="0" indent="0">
              <a:buNone/>
            </a:pP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Step 4: </a:t>
            </a:r>
            <a:r>
              <a:rPr lang="en-US" dirty="0">
                <a:solidFill>
                  <a:schemeClr val="tx1"/>
                </a:solidFill>
                <a:latin typeface="Times New Roman" panose="02020603050405020304" pitchFamily="18" charset="0"/>
                <a:cs typeface="Times New Roman" panose="02020603050405020304" pitchFamily="18" charset="0"/>
              </a:rPr>
              <a:t>Run the code to extract the data</a:t>
            </a:r>
          </a:p>
          <a:p>
            <a:pPr marL="0" indent="0">
              <a:buNone/>
            </a:pP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Step 5: </a:t>
            </a:r>
            <a:r>
              <a:rPr lang="en-US" dirty="0">
                <a:solidFill>
                  <a:schemeClr val="tx1"/>
                </a:solidFill>
                <a:latin typeface="Times New Roman" panose="02020603050405020304" pitchFamily="18" charset="0"/>
                <a:cs typeface="Times New Roman" panose="02020603050405020304" pitchFamily="18" charset="0"/>
              </a:rPr>
              <a:t>Store the data in the necessary format</a:t>
            </a:r>
          </a:p>
          <a:p>
            <a:r>
              <a:rPr lang="en-US" dirty="0">
                <a:solidFill>
                  <a:schemeClr val="tx1"/>
                </a:solidFill>
                <a:latin typeface="Times New Roman" panose="02020603050405020304" pitchFamily="18" charset="0"/>
                <a:cs typeface="Times New Roman" panose="02020603050405020304" pitchFamily="18" charset="0"/>
              </a:rPr>
              <a:t>It is important to bear in mind that while certain sites allow web scraping freely, others may block you from doing so. </a:t>
            </a:r>
          </a:p>
          <a:p>
            <a:r>
              <a:rPr lang="en-US" dirty="0">
                <a:solidFill>
                  <a:schemeClr val="tx1"/>
                </a:solidFill>
                <a:latin typeface="Times New Roman" panose="02020603050405020304" pitchFamily="18" charset="0"/>
                <a:cs typeface="Times New Roman" panose="02020603050405020304" pitchFamily="18" charset="0"/>
              </a:rPr>
              <a:t>In order to find out if a website blocks for web scraping, you can check the website’s </a:t>
            </a:r>
            <a:r>
              <a:rPr lang="en-US" b="1" dirty="0">
                <a:solidFill>
                  <a:schemeClr val="tx1"/>
                </a:solidFill>
                <a:latin typeface="Times New Roman" panose="02020603050405020304" pitchFamily="18" charset="0"/>
                <a:cs typeface="Times New Roman" panose="02020603050405020304" pitchFamily="18" charset="0"/>
              </a:rPr>
              <a:t>“robot.txt” </a:t>
            </a:r>
            <a:r>
              <a:rPr lang="en-US" dirty="0">
                <a:solidFill>
                  <a:schemeClr val="tx1"/>
                </a:solidFill>
                <a:latin typeface="Times New Roman" panose="02020603050405020304" pitchFamily="18" charset="0"/>
                <a:cs typeface="Times New Roman" panose="02020603050405020304" pitchFamily="18" charset="0"/>
              </a:rPr>
              <a:t>file. </a:t>
            </a:r>
          </a:p>
          <a:p>
            <a:r>
              <a:rPr lang="en-US" dirty="0">
                <a:solidFill>
                  <a:schemeClr val="tx1"/>
                </a:solidFill>
                <a:latin typeface="Times New Roman" panose="02020603050405020304" pitchFamily="18" charset="0"/>
                <a:cs typeface="Times New Roman" panose="02020603050405020304" pitchFamily="18" charset="0"/>
              </a:rPr>
              <a:t>You can find this file by adding </a:t>
            </a:r>
            <a:r>
              <a:rPr lang="en-US" b="1" dirty="0">
                <a:solidFill>
                  <a:schemeClr val="tx1"/>
                </a:solidFill>
                <a:latin typeface="Times New Roman" panose="02020603050405020304" pitchFamily="18" charset="0"/>
                <a:cs typeface="Times New Roman" panose="02020603050405020304" pitchFamily="18" charset="0"/>
              </a:rPr>
              <a:t>“/robots.txt” </a:t>
            </a:r>
            <a:r>
              <a:rPr lang="en-US" dirty="0">
                <a:solidFill>
                  <a:schemeClr val="tx1"/>
                </a:solidFill>
                <a:latin typeface="Times New Roman" panose="02020603050405020304" pitchFamily="18" charset="0"/>
                <a:cs typeface="Times New Roman" panose="02020603050405020304" pitchFamily="18" charset="0"/>
              </a:rPr>
              <a:t>to the URL of the website you wish to scrape.</a:t>
            </a:r>
          </a:p>
          <a:p>
            <a:r>
              <a:rPr lang="en-US" dirty="0">
                <a:solidFill>
                  <a:schemeClr val="tx1"/>
                </a:solidFill>
                <a:latin typeface="Times New Roman" panose="02020603050405020304" pitchFamily="18" charset="0"/>
                <a:cs typeface="Times New Roman" panose="02020603050405020304" pitchFamily="18" charset="0"/>
              </a:rPr>
              <a:t> For example, if you would like to scrape data from </a:t>
            </a:r>
            <a:r>
              <a:rPr lang="en-US" b="1" dirty="0">
                <a:solidFill>
                  <a:schemeClr val="tx1"/>
                </a:solidFill>
                <a:latin typeface="Times New Roman" panose="02020603050405020304" pitchFamily="18" charset="0"/>
                <a:cs typeface="Times New Roman" panose="02020603050405020304" pitchFamily="18" charset="0"/>
              </a:rPr>
              <a:t>ikea.com</a:t>
            </a:r>
            <a:r>
              <a:rPr lang="en-US" dirty="0">
                <a:solidFill>
                  <a:schemeClr val="tx1"/>
                </a:solidFill>
                <a:latin typeface="Times New Roman" panose="02020603050405020304" pitchFamily="18" charset="0"/>
                <a:cs typeface="Times New Roman" panose="02020603050405020304" pitchFamily="18" charset="0"/>
              </a:rPr>
              <a:t>, you would type </a:t>
            </a:r>
            <a:r>
              <a:rPr lang="en-US" b="1" dirty="0">
                <a:solidFill>
                  <a:schemeClr val="tx1"/>
                </a:solidFill>
                <a:latin typeface="Times New Roman" panose="02020603050405020304" pitchFamily="18" charset="0"/>
                <a:cs typeface="Times New Roman" panose="02020603050405020304" pitchFamily="18" charset="0"/>
              </a:rPr>
              <a:t>www.kayak.com/robot.txt </a:t>
            </a:r>
            <a:r>
              <a:rPr lang="en-US" dirty="0">
                <a:solidFill>
                  <a:schemeClr val="tx1"/>
                </a:solidFill>
                <a:latin typeface="Times New Roman" panose="02020603050405020304" pitchFamily="18" charset="0"/>
                <a:cs typeface="Times New Roman" panose="02020603050405020304" pitchFamily="18" charset="0"/>
              </a:rPr>
              <a:t>into the address bar.</a:t>
            </a:r>
          </a:p>
        </p:txBody>
      </p:sp>
    </p:spTree>
    <p:extLst>
      <p:ext uri="{BB962C8B-B14F-4D97-AF65-F5344CB8AC3E}">
        <p14:creationId xmlns:p14="http://schemas.microsoft.com/office/powerpoint/2010/main" val="1420895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9EB-A11F-440D-BD9C-C873E923723A}"/>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STEP-BY-STEP WEB SCRAPING EXAMPLE</a:t>
            </a:r>
            <a:endParaRPr lang="en-IN" sz="4000" dirty="0"/>
          </a:p>
        </p:txBody>
      </p:sp>
      <p:sp>
        <p:nvSpPr>
          <p:cNvPr id="3" name="Content Placeholder 2">
            <a:extLst>
              <a:ext uri="{FF2B5EF4-FFF2-40B4-BE49-F238E27FC236}">
                <a16:creationId xmlns:a16="http://schemas.microsoft.com/office/drawing/2014/main" id="{7E7527E0-06AD-47AD-8617-0D0A4A871044}"/>
              </a:ext>
            </a:extLst>
          </p:cNvPr>
          <p:cNvSpPr>
            <a:spLocks noGrp="1"/>
          </p:cNvSpPr>
          <p:nvPr>
            <p:ph idx="1"/>
          </p:nvPr>
        </p:nvSpPr>
        <p:spPr/>
        <p:txBody>
          <a:bodyPr>
            <a:normAutofit/>
          </a:bodyPr>
          <a:lstStyle/>
          <a:p>
            <a:pPr algn="just"/>
            <a:r>
              <a:rPr lang="en-US" sz="1800" dirty="0">
                <a:solidFill>
                  <a:schemeClr val="tx1"/>
                </a:solidFill>
                <a:latin typeface="Times New Roman" panose="02020603050405020304" pitchFamily="18" charset="0"/>
                <a:cs typeface="Times New Roman" panose="02020603050405020304" pitchFamily="18" charset="0"/>
              </a:rPr>
              <a:t>W</a:t>
            </a:r>
            <a:r>
              <a:rPr lang="en-US" sz="1800" b="0" i="0" dirty="0">
                <a:solidFill>
                  <a:schemeClr val="tx1"/>
                </a:solidFill>
                <a:effectLst/>
                <a:latin typeface="Times New Roman" panose="02020603050405020304" pitchFamily="18" charset="0"/>
                <a:cs typeface="Times New Roman" panose="02020603050405020304" pitchFamily="18" charset="0"/>
              </a:rPr>
              <a:t>e will be scraping </a:t>
            </a:r>
            <a:r>
              <a:rPr lang="en-US" sz="1800" b="1" i="0" u="none" strike="noStrike"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Yelp</a:t>
            </a:r>
            <a:r>
              <a:rPr lang="en-US" sz="1800" b="0" i="0" dirty="0">
                <a:solidFill>
                  <a:schemeClr val="tx1"/>
                </a:solidFill>
                <a:effectLst/>
                <a:latin typeface="Times New Roman" panose="02020603050405020304" pitchFamily="18" charset="0"/>
                <a:cs typeface="Times New Roman" panose="02020603050405020304" pitchFamily="18" charset="0"/>
              </a:rPr>
              <a:t> for restaurant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reviews in San Francisco, California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with Scrapy.</a:t>
            </a:r>
          </a:p>
          <a:p>
            <a:pPr marL="0" indent="0" algn="just">
              <a:buNone/>
            </a:pPr>
            <a:r>
              <a:rPr lang="en-US" sz="1800" b="1" dirty="0">
                <a:solidFill>
                  <a:schemeClr val="tx1"/>
                </a:solidFill>
                <a:latin typeface="Times New Roman" panose="02020603050405020304" pitchFamily="18" charset="0"/>
                <a:cs typeface="Times New Roman" panose="02020603050405020304" pitchFamily="18" charset="0"/>
              </a:rPr>
              <a:t>Step 1:</a:t>
            </a:r>
            <a:r>
              <a:rPr lang="en-IN" sz="1800" b="1" dirty="0">
                <a:solidFill>
                  <a:schemeClr val="tx1"/>
                </a:solidFill>
                <a:latin typeface="Times New Roman" panose="02020603050405020304" pitchFamily="18" charset="0"/>
                <a:cs typeface="Times New Roman" panose="02020603050405020304" pitchFamily="18" charset="0"/>
              </a:rPr>
              <a:t> </a:t>
            </a:r>
            <a:r>
              <a:rPr lang="en-US" sz="1800" b="0" i="0" dirty="0">
                <a:solidFill>
                  <a:schemeClr val="tx1"/>
                </a:solidFill>
                <a:effectLst/>
                <a:latin typeface="Times New Roman" panose="02020603050405020304" pitchFamily="18" charset="0"/>
                <a:cs typeface="Times New Roman" panose="02020603050405020304" pitchFamily="18" charset="0"/>
              </a:rPr>
              <a:t>Since we are only fetching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restaurant reviews in San Francisco,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scraping </a:t>
            </a:r>
            <a:r>
              <a:rPr lang="en-US" sz="1800" b="1" i="0" u="none" strike="noStrike" dirty="0">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URL</a:t>
            </a:r>
            <a:r>
              <a:rPr lang="en-US" sz="1800" b="0" i="0" dirty="0">
                <a:solidFill>
                  <a:schemeClr val="tx1"/>
                </a:solidFill>
                <a:effectLst/>
                <a:latin typeface="Times New Roman" panose="02020603050405020304" pitchFamily="18" charset="0"/>
                <a:cs typeface="Times New Roman" panose="02020603050405020304" pitchFamily="18" charset="0"/>
              </a:rPr>
              <a:t> will redirect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us to the page below.</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AC1E7A6-C5F7-4814-A23D-953A2D0E67FF}"/>
              </a:ext>
            </a:extLst>
          </p:cNvPr>
          <p:cNvPicPr>
            <a:picLocks noChangeAspect="1"/>
          </p:cNvPicPr>
          <p:nvPr/>
        </p:nvPicPr>
        <p:blipFill>
          <a:blip r:embed="rId4"/>
          <a:stretch>
            <a:fillRect/>
          </a:stretch>
        </p:blipFill>
        <p:spPr>
          <a:xfrm>
            <a:off x="5184560" y="2002715"/>
            <a:ext cx="5433226" cy="3856084"/>
          </a:xfrm>
          <a:prstGeom prst="rect">
            <a:avLst/>
          </a:prstGeom>
        </p:spPr>
      </p:pic>
    </p:spTree>
    <p:extLst>
      <p:ext uri="{BB962C8B-B14F-4D97-AF65-F5344CB8AC3E}">
        <p14:creationId xmlns:p14="http://schemas.microsoft.com/office/powerpoint/2010/main" val="3580571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09B9-ED68-46F7-B526-3AFCDF71F251}"/>
              </a:ext>
            </a:extLst>
          </p:cNvPr>
          <p:cNvSpPr>
            <a:spLocks noGrp="1"/>
          </p:cNvSpPr>
          <p:nvPr>
            <p:ph type="title"/>
          </p:nvPr>
        </p:nvSpPr>
        <p:spPr>
          <a:xfrm>
            <a:off x="581192" y="825623"/>
            <a:ext cx="11029616" cy="763480"/>
          </a:xfrm>
        </p:spPr>
        <p:txBody>
          <a:bodyPr>
            <a:normAutofit/>
          </a:bodyPr>
          <a:lstStyle/>
          <a:p>
            <a:pPr algn="ctr"/>
            <a:r>
              <a:rPr lang="en-US" sz="4000" b="1" dirty="0">
                <a:latin typeface="Times New Roman" panose="02020603050405020304" pitchFamily="18" charset="0"/>
                <a:cs typeface="Times New Roman" panose="02020603050405020304" pitchFamily="18" charset="0"/>
              </a:rPr>
              <a:t>STEP-BY-STEP WEB SCRAPING EXAMPLE</a:t>
            </a:r>
            <a:endParaRPr lang="en-IN" sz="4000" dirty="0"/>
          </a:p>
        </p:txBody>
      </p:sp>
      <p:sp>
        <p:nvSpPr>
          <p:cNvPr id="3" name="Content Placeholder 2">
            <a:extLst>
              <a:ext uri="{FF2B5EF4-FFF2-40B4-BE49-F238E27FC236}">
                <a16:creationId xmlns:a16="http://schemas.microsoft.com/office/drawing/2014/main" id="{C9F4F20D-2969-4453-A7F5-73C22526D0B7}"/>
              </a:ext>
            </a:extLst>
          </p:cNvPr>
          <p:cNvSpPr>
            <a:spLocks noGrp="1"/>
          </p:cNvSpPr>
          <p:nvPr>
            <p:ph idx="1"/>
          </p:nvPr>
        </p:nvSpPr>
        <p:spPr>
          <a:xfrm>
            <a:off x="581192" y="2102262"/>
            <a:ext cx="11029615" cy="1013800"/>
          </a:xfrm>
        </p:spPr>
        <p:txBody>
          <a:bodyPr/>
          <a:lstStyle/>
          <a:p>
            <a:pPr marL="0" indent="0">
              <a:buNone/>
            </a:pPr>
            <a:r>
              <a:rPr lang="en-US" sz="1800" b="1" i="0" dirty="0">
                <a:solidFill>
                  <a:schemeClr val="tx1"/>
                </a:solidFill>
                <a:effectLst/>
                <a:latin typeface="Times New Roman" panose="02020603050405020304" pitchFamily="18" charset="0"/>
                <a:cs typeface="Times New Roman" panose="02020603050405020304" pitchFamily="18" charset="0"/>
              </a:rPr>
              <a:t>Step 2: </a:t>
            </a:r>
            <a:r>
              <a:rPr lang="en-US" sz="1800" b="0" i="0" dirty="0">
                <a:solidFill>
                  <a:schemeClr val="tx1"/>
                </a:solidFill>
                <a:effectLst/>
                <a:latin typeface="Times New Roman" panose="02020603050405020304" pitchFamily="18" charset="0"/>
                <a:cs typeface="Times New Roman" panose="02020603050405020304" pitchFamily="18" charset="0"/>
              </a:rPr>
              <a:t>We will now create a Scrapy project with the command below</a:t>
            </a:r>
            <a:br>
              <a:rPr lang="en-US" sz="1800" b="0" i="0" dirty="0">
                <a:solidFill>
                  <a:schemeClr val="tx1"/>
                </a:solidFill>
                <a:effectLst/>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Scrapy </a:t>
            </a:r>
            <a:r>
              <a:rPr lang="en-US" sz="1800" dirty="0" err="1">
                <a:solidFill>
                  <a:schemeClr val="tx1"/>
                </a:solidFill>
                <a:latin typeface="Times New Roman" panose="02020603050405020304" pitchFamily="18" charset="0"/>
                <a:cs typeface="Times New Roman" panose="02020603050405020304" pitchFamily="18" charset="0"/>
              </a:rPr>
              <a:t>startproject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restaurant_reviews</a:t>
            </a:r>
            <a:r>
              <a:rPr lang="en-US" sz="1800" dirty="0">
                <a:solidFill>
                  <a:schemeClr val="tx1"/>
                </a:solidFill>
                <a:latin typeface="Times New Roman" panose="02020603050405020304" pitchFamily="18" charset="0"/>
                <a:cs typeface="Times New Roman" panose="02020603050405020304" pitchFamily="18" charset="0"/>
              </a:rPr>
              <a:t>	</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	Scrapy project structure</a:t>
            </a:r>
          </a:p>
        </p:txBody>
      </p:sp>
      <p:pic>
        <p:nvPicPr>
          <p:cNvPr id="4" name="Picture 3">
            <a:extLst>
              <a:ext uri="{FF2B5EF4-FFF2-40B4-BE49-F238E27FC236}">
                <a16:creationId xmlns:a16="http://schemas.microsoft.com/office/drawing/2014/main" id="{DDC2BB2D-D8BA-475C-BC9B-B949DC4AA6CA}"/>
              </a:ext>
            </a:extLst>
          </p:cNvPr>
          <p:cNvPicPr>
            <a:picLocks noChangeAspect="1"/>
          </p:cNvPicPr>
          <p:nvPr/>
        </p:nvPicPr>
        <p:blipFill>
          <a:blip r:embed="rId2"/>
          <a:stretch>
            <a:fillRect/>
          </a:stretch>
        </p:blipFill>
        <p:spPr>
          <a:xfrm>
            <a:off x="2370339" y="3116062"/>
            <a:ext cx="7386219" cy="3279425"/>
          </a:xfrm>
          <a:prstGeom prst="rect">
            <a:avLst/>
          </a:prstGeom>
        </p:spPr>
      </p:pic>
    </p:spTree>
    <p:extLst>
      <p:ext uri="{BB962C8B-B14F-4D97-AF65-F5344CB8AC3E}">
        <p14:creationId xmlns:p14="http://schemas.microsoft.com/office/powerpoint/2010/main" val="280519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F6870-DF2B-48BE-93F3-85039913A553}"/>
              </a:ext>
            </a:extLst>
          </p:cNvPr>
          <p:cNvSpPr>
            <a:spLocks noGrp="1"/>
          </p:cNvSpPr>
          <p:nvPr>
            <p:ph type="title"/>
          </p:nvPr>
        </p:nvSpPr>
        <p:spPr>
          <a:xfrm>
            <a:off x="581192" y="843379"/>
            <a:ext cx="11029616" cy="683580"/>
          </a:xfrm>
        </p:spPr>
        <p:txBody>
          <a:bodyPr>
            <a:noAutofit/>
          </a:bodyPr>
          <a:lstStyle/>
          <a:p>
            <a:pPr algn="ctr"/>
            <a:r>
              <a:rPr lang="en-IN" sz="4000" b="1" dirty="0">
                <a:latin typeface="Times New Roman" panose="02020603050405020304" pitchFamily="18" charset="0"/>
                <a:cs typeface="Times New Roman" panose="02020603050405020304" pitchFamily="18" charset="0"/>
              </a:rPr>
              <a:t>STEP-BY-STEP WEB SCRAPING EXAMPLE</a:t>
            </a:r>
          </a:p>
        </p:txBody>
      </p:sp>
      <p:sp>
        <p:nvSpPr>
          <p:cNvPr id="3" name="Content Placeholder 2">
            <a:extLst>
              <a:ext uri="{FF2B5EF4-FFF2-40B4-BE49-F238E27FC236}">
                <a16:creationId xmlns:a16="http://schemas.microsoft.com/office/drawing/2014/main" id="{D114A031-5CD6-4104-B51E-B1216C8ED633}"/>
              </a:ext>
            </a:extLst>
          </p:cNvPr>
          <p:cNvSpPr>
            <a:spLocks noGrp="1"/>
          </p:cNvSpPr>
          <p:nvPr>
            <p:ph idx="1"/>
          </p:nvPr>
        </p:nvSpPr>
        <p:spPr>
          <a:xfrm>
            <a:off x="581192" y="1890945"/>
            <a:ext cx="11029615" cy="896643"/>
          </a:xfrm>
        </p:spPr>
        <p:txBody>
          <a:bodyPr/>
          <a:lstStyle/>
          <a:p>
            <a:pPr marL="0" indent="0">
              <a:buNone/>
            </a:pPr>
            <a:r>
              <a:rPr lang="en-US" sz="1800" b="1" i="0" dirty="0">
                <a:solidFill>
                  <a:schemeClr val="tx1"/>
                </a:solidFill>
                <a:effectLst/>
                <a:latin typeface="Times New Roman" panose="02020603050405020304" pitchFamily="18" charset="0"/>
                <a:cs typeface="Times New Roman" panose="02020603050405020304" pitchFamily="18" charset="0"/>
              </a:rPr>
              <a:t>Step 3: </a:t>
            </a:r>
            <a:r>
              <a:rPr lang="en-US" sz="1800" b="0" i="0" dirty="0">
                <a:solidFill>
                  <a:schemeClr val="tx1"/>
                </a:solidFill>
                <a:effectLst/>
                <a:latin typeface="Times New Roman" panose="02020603050405020304" pitchFamily="18" charset="0"/>
                <a:cs typeface="Times New Roman" panose="02020603050405020304" pitchFamily="18" charset="0"/>
              </a:rPr>
              <a:t>Now we will create 2 items (Restaurant and Review) in </a:t>
            </a:r>
            <a:r>
              <a:rPr lang="en-US" sz="1800" b="1" i="0" dirty="0">
                <a:solidFill>
                  <a:schemeClr val="tx1"/>
                </a:solidFill>
                <a:effectLst/>
                <a:latin typeface="Times New Roman" panose="02020603050405020304" pitchFamily="18" charset="0"/>
                <a:cs typeface="Times New Roman" panose="02020603050405020304" pitchFamily="18" charset="0"/>
              </a:rPr>
              <a:t>items.py </a:t>
            </a:r>
            <a:r>
              <a:rPr lang="en-US" sz="1800" b="0" i="0" dirty="0">
                <a:solidFill>
                  <a:schemeClr val="tx1"/>
                </a:solidFill>
                <a:effectLst/>
                <a:latin typeface="Times New Roman" panose="02020603050405020304" pitchFamily="18" charset="0"/>
                <a:cs typeface="Times New Roman" panose="02020603050405020304" pitchFamily="18" charset="0"/>
              </a:rPr>
              <a:t>to store and output the extracted data in a structured format.</a:t>
            </a:r>
          </a:p>
        </p:txBody>
      </p:sp>
      <p:pic>
        <p:nvPicPr>
          <p:cNvPr id="7" name="Picture 6">
            <a:extLst>
              <a:ext uri="{FF2B5EF4-FFF2-40B4-BE49-F238E27FC236}">
                <a16:creationId xmlns:a16="http://schemas.microsoft.com/office/drawing/2014/main" id="{C33530F7-E809-4E89-8F41-538558F89ED5}"/>
              </a:ext>
            </a:extLst>
          </p:cNvPr>
          <p:cNvPicPr>
            <a:picLocks noChangeAspect="1"/>
          </p:cNvPicPr>
          <p:nvPr/>
        </p:nvPicPr>
        <p:blipFill>
          <a:blip r:embed="rId2"/>
          <a:stretch>
            <a:fillRect/>
          </a:stretch>
        </p:blipFill>
        <p:spPr>
          <a:xfrm>
            <a:off x="1828799" y="2787588"/>
            <a:ext cx="8167457" cy="3568823"/>
          </a:xfrm>
          <a:prstGeom prst="rect">
            <a:avLst/>
          </a:prstGeom>
        </p:spPr>
      </p:pic>
    </p:spTree>
    <p:extLst>
      <p:ext uri="{BB962C8B-B14F-4D97-AF65-F5344CB8AC3E}">
        <p14:creationId xmlns:p14="http://schemas.microsoft.com/office/powerpoint/2010/main" val="1592406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735A-CD3D-4A15-8F9E-3C46979CF512}"/>
              </a:ext>
            </a:extLst>
          </p:cNvPr>
          <p:cNvSpPr>
            <a:spLocks noGrp="1"/>
          </p:cNvSpPr>
          <p:nvPr>
            <p:ph type="title"/>
          </p:nvPr>
        </p:nvSpPr>
        <p:spPr>
          <a:xfrm>
            <a:off x="581192" y="896645"/>
            <a:ext cx="11029616" cy="698944"/>
          </a:xfrm>
        </p:spPr>
        <p:txBody>
          <a:bodyPr>
            <a:noAutofit/>
          </a:bodyPr>
          <a:lstStyle/>
          <a:p>
            <a:pPr algn="ctr"/>
            <a:r>
              <a:rPr lang="en-IN" sz="4000" b="1" dirty="0">
                <a:latin typeface="Times New Roman" panose="02020603050405020304" pitchFamily="18" charset="0"/>
                <a:cs typeface="Times New Roman" panose="02020603050405020304" pitchFamily="18" charset="0"/>
              </a:rPr>
              <a:t>STEP-BY-STEP WEB SCRAPING EXAMPLE</a:t>
            </a:r>
          </a:p>
        </p:txBody>
      </p:sp>
      <p:sp>
        <p:nvSpPr>
          <p:cNvPr id="3" name="Content Placeholder 2">
            <a:extLst>
              <a:ext uri="{FF2B5EF4-FFF2-40B4-BE49-F238E27FC236}">
                <a16:creationId xmlns:a16="http://schemas.microsoft.com/office/drawing/2014/main" id="{DDB20762-7D16-4D62-9876-1514E7B923BF}"/>
              </a:ext>
            </a:extLst>
          </p:cNvPr>
          <p:cNvSpPr>
            <a:spLocks noGrp="1"/>
          </p:cNvSpPr>
          <p:nvPr>
            <p:ph idx="1"/>
          </p:nvPr>
        </p:nvSpPr>
        <p:spPr>
          <a:xfrm>
            <a:off x="581192" y="1855433"/>
            <a:ext cx="11029615" cy="1013800"/>
          </a:xfrm>
        </p:spPr>
        <p:txBody>
          <a:bodyPr>
            <a:normAutofit lnSpcReduction="10000"/>
          </a:bodyPr>
          <a:lstStyle/>
          <a:p>
            <a:pPr marL="0" indent="0">
              <a:buNone/>
            </a:pPr>
            <a:r>
              <a:rPr lang="en-US" sz="1800" b="1" dirty="0">
                <a:latin typeface="Times New Roman" panose="02020603050405020304" pitchFamily="18" charset="0"/>
                <a:cs typeface="Times New Roman" panose="02020603050405020304" pitchFamily="18" charset="0"/>
              </a:rPr>
              <a:t>Step 4: </a:t>
            </a:r>
            <a:r>
              <a:rPr lang="en-US" sz="1800" dirty="0">
                <a:latin typeface="Times New Roman" panose="02020603050405020304" pitchFamily="18" charset="0"/>
                <a:cs typeface="Times New Roman" panose="02020603050405020304" pitchFamily="18" charset="0"/>
              </a:rPr>
              <a:t>Now we will create a custom pipeline, in Scrapy to output data in 2 separate CSV files   </a:t>
            </a:r>
            <a:r>
              <a:rPr lang="en-US" sz="1800" b="1" dirty="0">
                <a:latin typeface="Times New Roman" panose="02020603050405020304" pitchFamily="18" charset="0"/>
                <a:cs typeface="Times New Roman" panose="02020603050405020304" pitchFamily="18" charset="0"/>
              </a:rPr>
              <a:t>(Restaurants.csv &amp; Reviews.csv)</a:t>
            </a:r>
          </a:p>
          <a:p>
            <a:r>
              <a:rPr lang="en-US" sz="1800" dirty="0">
                <a:latin typeface="Times New Roman" panose="02020603050405020304" pitchFamily="18" charset="0"/>
                <a:cs typeface="Times New Roman" panose="02020603050405020304" pitchFamily="18" charset="0"/>
              </a:rPr>
              <a:t> After creating the custom pipeline we will add it in </a:t>
            </a:r>
            <a:r>
              <a:rPr lang="en-US" sz="1800" b="1" dirty="0">
                <a:latin typeface="Times New Roman" panose="02020603050405020304" pitchFamily="18" charset="0"/>
                <a:cs typeface="Times New Roman" panose="02020603050405020304" pitchFamily="18" charset="0"/>
              </a:rPr>
              <a:t>ITEM_PIPELINES </a:t>
            </a:r>
            <a:r>
              <a:rPr lang="en-US" sz="1800" dirty="0">
                <a:latin typeface="Times New Roman" panose="02020603050405020304" pitchFamily="18" charset="0"/>
                <a:cs typeface="Times New Roman" panose="02020603050405020304" pitchFamily="18" charset="0"/>
              </a:rPr>
              <a:t>of Scrapy </a:t>
            </a:r>
            <a:r>
              <a:rPr lang="en-US" sz="1800" b="1" dirty="0">
                <a:latin typeface="Times New Roman" panose="02020603050405020304" pitchFamily="18" charset="0"/>
                <a:cs typeface="Times New Roman" panose="02020603050405020304" pitchFamily="18" charset="0"/>
              </a:rPr>
              <a:t>settings.py </a:t>
            </a:r>
            <a:r>
              <a:rPr lang="en-US" sz="1800" dirty="0">
                <a:latin typeface="Times New Roman" panose="02020603050405020304" pitchFamily="18" charset="0"/>
                <a:cs typeface="Times New Roman" panose="02020603050405020304" pitchFamily="18" charset="0"/>
              </a:rPr>
              <a:t>file.</a:t>
            </a:r>
          </a:p>
        </p:txBody>
      </p:sp>
      <p:pic>
        <p:nvPicPr>
          <p:cNvPr id="4" name="Picture 3">
            <a:extLst>
              <a:ext uri="{FF2B5EF4-FFF2-40B4-BE49-F238E27FC236}">
                <a16:creationId xmlns:a16="http://schemas.microsoft.com/office/drawing/2014/main" id="{6E6F5823-D871-44BE-BDC9-A25CE69F402C}"/>
              </a:ext>
            </a:extLst>
          </p:cNvPr>
          <p:cNvPicPr>
            <a:picLocks noChangeAspect="1"/>
          </p:cNvPicPr>
          <p:nvPr/>
        </p:nvPicPr>
        <p:blipFill>
          <a:blip r:embed="rId2"/>
          <a:stretch>
            <a:fillRect/>
          </a:stretch>
        </p:blipFill>
        <p:spPr>
          <a:xfrm>
            <a:off x="1097823" y="2869233"/>
            <a:ext cx="3853006" cy="3568303"/>
          </a:xfrm>
          <a:prstGeom prst="rect">
            <a:avLst/>
          </a:prstGeom>
        </p:spPr>
      </p:pic>
      <p:pic>
        <p:nvPicPr>
          <p:cNvPr id="5" name="Picture 4">
            <a:extLst>
              <a:ext uri="{FF2B5EF4-FFF2-40B4-BE49-F238E27FC236}">
                <a16:creationId xmlns:a16="http://schemas.microsoft.com/office/drawing/2014/main" id="{5BC31F16-CD6A-4D52-8827-2C9EB1698FD9}"/>
              </a:ext>
            </a:extLst>
          </p:cNvPr>
          <p:cNvPicPr>
            <a:picLocks noChangeAspect="1"/>
          </p:cNvPicPr>
          <p:nvPr/>
        </p:nvPicPr>
        <p:blipFill>
          <a:blip r:embed="rId3"/>
          <a:stretch>
            <a:fillRect/>
          </a:stretch>
        </p:blipFill>
        <p:spPr>
          <a:xfrm>
            <a:off x="5603201" y="3277875"/>
            <a:ext cx="4767485" cy="621846"/>
          </a:xfrm>
          <a:prstGeom prst="rect">
            <a:avLst/>
          </a:prstGeom>
        </p:spPr>
      </p:pic>
      <p:pic>
        <p:nvPicPr>
          <p:cNvPr id="6" name="Picture 5">
            <a:extLst>
              <a:ext uri="{FF2B5EF4-FFF2-40B4-BE49-F238E27FC236}">
                <a16:creationId xmlns:a16="http://schemas.microsoft.com/office/drawing/2014/main" id="{99550A94-1DDD-4FE3-95FA-C3AE41AD45C5}"/>
              </a:ext>
            </a:extLst>
          </p:cNvPr>
          <p:cNvPicPr>
            <a:picLocks noChangeAspect="1"/>
          </p:cNvPicPr>
          <p:nvPr/>
        </p:nvPicPr>
        <p:blipFill>
          <a:blip r:embed="rId4"/>
          <a:stretch>
            <a:fillRect/>
          </a:stretch>
        </p:blipFill>
        <p:spPr>
          <a:xfrm>
            <a:off x="7140485" y="4159565"/>
            <a:ext cx="1426588" cy="493819"/>
          </a:xfrm>
          <a:prstGeom prst="rect">
            <a:avLst/>
          </a:prstGeom>
        </p:spPr>
      </p:pic>
    </p:spTree>
    <p:extLst>
      <p:ext uri="{BB962C8B-B14F-4D97-AF65-F5344CB8AC3E}">
        <p14:creationId xmlns:p14="http://schemas.microsoft.com/office/powerpoint/2010/main" val="266625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A1514-6ED3-4BE5-860F-346662198E9E}"/>
              </a:ext>
            </a:extLst>
          </p:cNvPr>
          <p:cNvSpPr>
            <a:spLocks noGrp="1"/>
          </p:cNvSpPr>
          <p:nvPr>
            <p:ph type="title"/>
          </p:nvPr>
        </p:nvSpPr>
        <p:spPr>
          <a:xfrm>
            <a:off x="581192" y="852256"/>
            <a:ext cx="11029616" cy="665826"/>
          </a:xfrm>
        </p:spPr>
        <p:txBody>
          <a:bodyPr>
            <a:noAutofit/>
          </a:bodyPr>
          <a:lstStyle/>
          <a:p>
            <a:pPr algn="ctr"/>
            <a:r>
              <a:rPr lang="en-IN" sz="4000" b="1" dirty="0">
                <a:latin typeface="Times New Roman" panose="02020603050405020304" pitchFamily="18" charset="0"/>
                <a:cs typeface="Times New Roman" panose="02020603050405020304" pitchFamily="18" charset="0"/>
              </a:rPr>
              <a:t>STEP-BY-STEP WEB SCRAPING EXAMPLE</a:t>
            </a:r>
          </a:p>
        </p:txBody>
      </p:sp>
      <p:sp>
        <p:nvSpPr>
          <p:cNvPr id="3" name="Content Placeholder 2">
            <a:extLst>
              <a:ext uri="{FF2B5EF4-FFF2-40B4-BE49-F238E27FC236}">
                <a16:creationId xmlns:a16="http://schemas.microsoft.com/office/drawing/2014/main" id="{73D0EDC2-95A5-4AF3-8838-848BDC988710}"/>
              </a:ext>
            </a:extLst>
          </p:cNvPr>
          <p:cNvSpPr>
            <a:spLocks noGrp="1"/>
          </p:cNvSpPr>
          <p:nvPr>
            <p:ph idx="1"/>
          </p:nvPr>
        </p:nvSpPr>
        <p:spPr>
          <a:xfrm>
            <a:off x="581192" y="1908700"/>
            <a:ext cx="11029615" cy="1242873"/>
          </a:xfrm>
        </p:spPr>
        <p:txBody>
          <a:bodyPr>
            <a:normAutofit lnSpcReduction="10000"/>
          </a:bodyPr>
          <a:lstStyle/>
          <a:p>
            <a:pPr marL="0" indent="0">
              <a:buNone/>
            </a:pPr>
            <a:r>
              <a:rPr lang="en-US" b="1" dirty="0">
                <a:solidFill>
                  <a:schemeClr val="tx1"/>
                </a:solidFill>
                <a:latin typeface="Times New Roman" panose="02020603050405020304" pitchFamily="18" charset="0"/>
                <a:cs typeface="Times New Roman" panose="02020603050405020304" pitchFamily="18" charset="0"/>
              </a:rPr>
              <a:t>Step 5: </a:t>
            </a:r>
            <a:r>
              <a:rPr lang="en-US" dirty="0">
                <a:solidFill>
                  <a:schemeClr val="tx1"/>
                </a:solidFill>
                <a:latin typeface="Times New Roman" panose="02020603050405020304" pitchFamily="18" charset="0"/>
                <a:cs typeface="Times New Roman" panose="02020603050405020304" pitchFamily="18" charset="0"/>
              </a:rPr>
              <a:t>Now we will inspect the </a:t>
            </a:r>
            <a:r>
              <a:rPr lang="en-US" b="1" dirty="0">
                <a:solidFill>
                  <a:schemeClr val="tx1"/>
                </a:solidFill>
                <a:latin typeface="Times New Roman" panose="02020603050405020304" pitchFamily="18" charset="0"/>
                <a:cs typeface="Times New Roman" panose="02020603050405020304" pitchFamily="18" charset="0"/>
              </a:rPr>
              <a:t>Yelp page </a:t>
            </a:r>
            <a:r>
              <a:rPr lang="en-US" dirty="0">
                <a:solidFill>
                  <a:schemeClr val="tx1"/>
                </a:solidFill>
                <a:latin typeface="Times New Roman" panose="02020603050405020304" pitchFamily="18" charset="0"/>
                <a:cs typeface="Times New Roman" panose="02020603050405020304" pitchFamily="18" charset="0"/>
              </a:rPr>
              <a:t>we are going to scrape and find the and will find the </a:t>
            </a:r>
            <a:r>
              <a:rPr lang="en-US" b="1" dirty="0">
                <a:solidFill>
                  <a:schemeClr val="tx1"/>
                </a:solidFill>
                <a:latin typeface="Times New Roman" panose="02020603050405020304" pitchFamily="18" charset="0"/>
                <a:cs typeface="Times New Roman" panose="02020603050405020304" pitchFamily="18" charset="0"/>
              </a:rPr>
              <a:t>URL</a:t>
            </a:r>
            <a:r>
              <a:rPr lang="en-US" dirty="0">
                <a:solidFill>
                  <a:schemeClr val="tx1"/>
                </a:solidFill>
                <a:latin typeface="Times New Roman" panose="02020603050405020304" pitchFamily="18" charset="0"/>
                <a:cs typeface="Times New Roman" panose="02020603050405020304" pitchFamily="18" charset="0"/>
              </a:rPr>
              <a:t> for each restaurant’s review page from where we will fetch the reviews.</a:t>
            </a:r>
          </a:p>
          <a:p>
            <a:r>
              <a:rPr lang="en-US" dirty="0">
                <a:solidFill>
                  <a:schemeClr val="tx1"/>
                </a:solidFill>
                <a:latin typeface="Times New Roman" panose="02020603050405020304" pitchFamily="18" charset="0"/>
                <a:cs typeface="Times New Roman" panose="02020603050405020304" pitchFamily="18" charset="0"/>
              </a:rPr>
              <a:t>In the below image, we can see that all the search results are in </a:t>
            </a:r>
            <a:r>
              <a:rPr lang="en-US" b="1" dirty="0">
                <a:solidFill>
                  <a:schemeClr val="tx1"/>
                </a:solidFill>
                <a:latin typeface="Times New Roman" panose="02020603050405020304" pitchFamily="18" charset="0"/>
                <a:cs typeface="Times New Roman" panose="02020603050405020304" pitchFamily="18" charset="0"/>
              </a:rPr>
              <a:t>&lt;li&gt; tags</a:t>
            </a:r>
            <a:r>
              <a:rPr lang="en-US" dirty="0">
                <a:solidFill>
                  <a:schemeClr val="tx1"/>
                </a:solidFill>
                <a:latin typeface="Times New Roman" panose="02020603050405020304" pitchFamily="18" charset="0"/>
                <a:cs typeface="Times New Roman" panose="02020603050405020304" pitchFamily="18" charset="0"/>
              </a:rPr>
              <a:t> with the same </a:t>
            </a:r>
            <a:r>
              <a:rPr lang="en-US" b="1" dirty="0">
                <a:solidFill>
                  <a:schemeClr val="tx1"/>
                </a:solidFill>
                <a:latin typeface="Times New Roman" panose="02020603050405020304" pitchFamily="18" charset="0"/>
                <a:cs typeface="Times New Roman" panose="02020603050405020304" pitchFamily="18" charset="0"/>
              </a:rPr>
              <a:t>CSS </a:t>
            </a:r>
            <a:r>
              <a:rPr lang="en-US" dirty="0">
                <a:solidFill>
                  <a:schemeClr val="tx1"/>
                </a:solidFill>
                <a:latin typeface="Times New Roman" panose="02020603050405020304" pitchFamily="18" charset="0"/>
                <a:cs typeface="Times New Roman" panose="02020603050405020304" pitchFamily="18" charset="0"/>
              </a:rPr>
              <a:t>classes. In the same manner, we will inspect the review pages of some restaurants to understand their structure.</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7811971-970A-4323-83EC-306C2B84CAE3}"/>
              </a:ext>
            </a:extLst>
          </p:cNvPr>
          <p:cNvPicPr>
            <a:picLocks noChangeAspect="1"/>
          </p:cNvPicPr>
          <p:nvPr/>
        </p:nvPicPr>
        <p:blipFill>
          <a:blip r:embed="rId2"/>
          <a:stretch>
            <a:fillRect/>
          </a:stretch>
        </p:blipFill>
        <p:spPr>
          <a:xfrm>
            <a:off x="837743" y="3240350"/>
            <a:ext cx="10516511" cy="2965142"/>
          </a:xfrm>
          <a:prstGeom prst="rect">
            <a:avLst/>
          </a:prstGeom>
        </p:spPr>
      </p:pic>
    </p:spTree>
    <p:extLst>
      <p:ext uri="{BB962C8B-B14F-4D97-AF65-F5344CB8AC3E}">
        <p14:creationId xmlns:p14="http://schemas.microsoft.com/office/powerpoint/2010/main" val="1300903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CD107-80F5-4D3E-8F70-3570B24B1EEB}"/>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CONTENT</a:t>
            </a:r>
            <a:endParaRPr lang="en-IN" sz="4000" dirty="0"/>
          </a:p>
        </p:txBody>
      </p:sp>
      <p:sp>
        <p:nvSpPr>
          <p:cNvPr id="3" name="Content Placeholder 2">
            <a:extLst>
              <a:ext uri="{FF2B5EF4-FFF2-40B4-BE49-F238E27FC236}">
                <a16:creationId xmlns:a16="http://schemas.microsoft.com/office/drawing/2014/main" id="{786039B3-3E50-40ED-807B-2BB70ABA29BF}"/>
              </a:ext>
            </a:extLst>
          </p:cNvPr>
          <p:cNvSpPr>
            <a:spLocks noGrp="1"/>
          </p:cNvSpPr>
          <p:nvPr>
            <p:ph idx="1"/>
          </p:nvPr>
        </p:nvSpPr>
        <p:spPr>
          <a:xfrm>
            <a:off x="581192" y="2618913"/>
            <a:ext cx="11029615" cy="3239886"/>
          </a:xfrm>
        </p:spPr>
        <p:txBody>
          <a:bodyPr>
            <a:noAutofit/>
          </a:bodyPr>
          <a:lstStyle/>
          <a:p>
            <a:r>
              <a:rPr lang="en-US" sz="1600" b="1" dirty="0">
                <a:latin typeface="Times New Roman" panose="02020603050405020304" pitchFamily="18" charset="0"/>
                <a:cs typeface="Times New Roman" panose="02020603050405020304" pitchFamily="18" charset="0"/>
              </a:rPr>
              <a:t>What is Data Science?</a:t>
            </a:r>
          </a:p>
          <a:p>
            <a:r>
              <a:rPr lang="en-US" sz="1600" b="1" dirty="0">
                <a:latin typeface="Times New Roman" panose="02020603050405020304" pitchFamily="18" charset="0"/>
                <a:cs typeface="Times New Roman" panose="02020603050405020304" pitchFamily="18" charset="0"/>
              </a:rPr>
              <a:t>Life cycle of Data Science</a:t>
            </a:r>
          </a:p>
          <a:p>
            <a:r>
              <a:rPr lang="en-US" sz="1600" b="1" dirty="0">
                <a:latin typeface="Times New Roman" panose="02020603050405020304" pitchFamily="18" charset="0"/>
                <a:cs typeface="Times New Roman" panose="02020603050405020304" pitchFamily="18" charset="0"/>
              </a:rPr>
              <a:t>What is Scraping?</a:t>
            </a:r>
          </a:p>
          <a:p>
            <a:r>
              <a:rPr lang="en-US" sz="1600" b="1" dirty="0">
                <a:latin typeface="Times New Roman" panose="02020603050405020304" pitchFamily="18" charset="0"/>
                <a:cs typeface="Times New Roman" panose="02020603050405020304" pitchFamily="18" charset="0"/>
              </a:rPr>
              <a:t>What is Web Scraping?</a:t>
            </a:r>
          </a:p>
          <a:p>
            <a:r>
              <a:rPr lang="en-US" sz="1600" b="1" dirty="0">
                <a:latin typeface="Times New Roman" panose="02020603050405020304" pitchFamily="18" charset="0"/>
                <a:cs typeface="Times New Roman" panose="02020603050405020304" pitchFamily="18" charset="0"/>
              </a:rPr>
              <a:t>Architecture of Web Scraping</a:t>
            </a:r>
          </a:p>
          <a:p>
            <a:r>
              <a:rPr lang="en-US" sz="1600" b="1" dirty="0">
                <a:latin typeface="Times New Roman" panose="02020603050405020304" pitchFamily="18" charset="0"/>
                <a:cs typeface="Times New Roman" panose="02020603050405020304" pitchFamily="18" charset="0"/>
              </a:rPr>
              <a:t>Uses of Web Scraping</a:t>
            </a:r>
          </a:p>
          <a:p>
            <a:r>
              <a:rPr lang="en-US" sz="1600" b="1" dirty="0">
                <a:latin typeface="Times New Roman" panose="02020603050405020304" pitchFamily="18" charset="0"/>
                <a:cs typeface="Times New Roman" panose="02020603050405020304" pitchFamily="18" charset="0"/>
              </a:rPr>
              <a:t>Structured and Un-Structured data</a:t>
            </a:r>
          </a:p>
          <a:p>
            <a:r>
              <a:rPr lang="en-US" sz="1600" b="1" dirty="0">
                <a:latin typeface="Times New Roman" panose="02020603050405020304" pitchFamily="18" charset="0"/>
                <a:cs typeface="Times New Roman" panose="02020603050405020304" pitchFamily="18" charset="0"/>
              </a:rPr>
              <a:t>6 reasons to use Python in Web Scraping</a:t>
            </a:r>
          </a:p>
          <a:p>
            <a:r>
              <a:rPr lang="en-US" sz="1600" b="1" dirty="0">
                <a:latin typeface="Times New Roman" panose="02020603050405020304" pitchFamily="18" charset="0"/>
                <a:cs typeface="Times New Roman" panose="02020603050405020304" pitchFamily="18" charset="0"/>
              </a:rPr>
              <a:t>Why Python in Web Scraping?</a:t>
            </a:r>
          </a:p>
          <a:p>
            <a:r>
              <a:rPr lang="en-US" sz="1600" b="1" dirty="0">
                <a:latin typeface="Times New Roman" panose="02020603050405020304" pitchFamily="18" charset="0"/>
                <a:cs typeface="Times New Roman" panose="02020603050405020304" pitchFamily="18" charset="0"/>
              </a:rPr>
              <a:t>Python libraries for Web Scraping</a:t>
            </a:r>
          </a:p>
          <a:p>
            <a:r>
              <a:rPr lang="en-US" sz="1600" b="1" dirty="0">
                <a:latin typeface="Times New Roman" panose="02020603050405020304" pitchFamily="18" charset="0"/>
                <a:cs typeface="Times New Roman" panose="02020603050405020304" pitchFamily="18" charset="0"/>
              </a:rPr>
              <a:t>How does web scraping done with python?</a:t>
            </a:r>
          </a:p>
          <a:p>
            <a:r>
              <a:rPr lang="en-US" sz="1600" b="1" dirty="0">
                <a:latin typeface="Times New Roman" panose="02020603050405020304" pitchFamily="18" charset="0"/>
                <a:cs typeface="Times New Roman" panose="02020603050405020304" pitchFamily="18" charset="0"/>
              </a:rPr>
              <a:t>Step-by-step web scraping example</a:t>
            </a:r>
          </a:p>
        </p:txBody>
      </p:sp>
    </p:spTree>
    <p:extLst>
      <p:ext uri="{BB962C8B-B14F-4D97-AF65-F5344CB8AC3E}">
        <p14:creationId xmlns:p14="http://schemas.microsoft.com/office/powerpoint/2010/main" val="1250157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D3ED3-DBFC-4C59-BD7D-290BD5D7B11C}"/>
              </a:ext>
            </a:extLst>
          </p:cNvPr>
          <p:cNvSpPr>
            <a:spLocks noGrp="1"/>
          </p:cNvSpPr>
          <p:nvPr>
            <p:ph type="title"/>
          </p:nvPr>
        </p:nvSpPr>
        <p:spPr>
          <a:xfrm>
            <a:off x="581192" y="772357"/>
            <a:ext cx="11029616" cy="763480"/>
          </a:xfrm>
        </p:spPr>
        <p:txBody>
          <a:bodyPr>
            <a:normAutofit fontScale="90000"/>
          </a:bodyPr>
          <a:lstStyle/>
          <a:p>
            <a:pPr algn="ctr"/>
            <a:r>
              <a:rPr lang="en-IN" sz="4400" b="1" dirty="0">
                <a:latin typeface="Times New Roman" panose="02020603050405020304" pitchFamily="18" charset="0"/>
                <a:cs typeface="Times New Roman" panose="02020603050405020304" pitchFamily="18" charset="0"/>
              </a:rPr>
              <a:t>STEP-BY-STEP WEB SCRAPING EXAMPLE</a:t>
            </a:r>
          </a:p>
        </p:txBody>
      </p:sp>
      <p:sp>
        <p:nvSpPr>
          <p:cNvPr id="3" name="Content Placeholder 2">
            <a:extLst>
              <a:ext uri="{FF2B5EF4-FFF2-40B4-BE49-F238E27FC236}">
                <a16:creationId xmlns:a16="http://schemas.microsoft.com/office/drawing/2014/main" id="{749C0DBE-D8BB-4438-9ADF-8551BDD947CD}"/>
              </a:ext>
            </a:extLst>
          </p:cNvPr>
          <p:cNvSpPr>
            <a:spLocks noGrp="1"/>
          </p:cNvSpPr>
          <p:nvPr>
            <p:ph idx="1"/>
          </p:nvPr>
        </p:nvSpPr>
        <p:spPr>
          <a:xfrm>
            <a:off x="581192" y="1873187"/>
            <a:ext cx="11029615" cy="458751"/>
          </a:xfrm>
        </p:spPr>
        <p:txBody>
          <a:bodyPr/>
          <a:lstStyle/>
          <a:p>
            <a:pPr marL="0" indent="0">
              <a:buNone/>
            </a:pPr>
            <a:r>
              <a:rPr lang="en-US" sz="1800" b="1" dirty="0">
                <a:latin typeface="Times New Roman" panose="02020603050405020304" pitchFamily="18" charset="0"/>
                <a:cs typeface="Times New Roman" panose="02020603050405020304" pitchFamily="18" charset="0"/>
              </a:rPr>
              <a:t>Step 6: </a:t>
            </a:r>
            <a:r>
              <a:rPr lang="en-US" sz="1800" dirty="0">
                <a:latin typeface="Times New Roman" panose="02020603050405020304" pitchFamily="18" charset="0"/>
                <a:cs typeface="Times New Roman" panose="02020603050405020304" pitchFamily="18" charset="0"/>
              </a:rPr>
              <a:t>Now we will create a scraper to fetch the information.</a:t>
            </a:r>
            <a:endParaRPr lang="en-IN" dirty="0"/>
          </a:p>
        </p:txBody>
      </p:sp>
      <p:pic>
        <p:nvPicPr>
          <p:cNvPr id="4" name="Picture 3">
            <a:extLst>
              <a:ext uri="{FF2B5EF4-FFF2-40B4-BE49-F238E27FC236}">
                <a16:creationId xmlns:a16="http://schemas.microsoft.com/office/drawing/2014/main" id="{D6E26BB0-AA96-48FD-8290-6C94B870CD4E}"/>
              </a:ext>
            </a:extLst>
          </p:cNvPr>
          <p:cNvPicPr>
            <a:picLocks noChangeAspect="1"/>
          </p:cNvPicPr>
          <p:nvPr/>
        </p:nvPicPr>
        <p:blipFill>
          <a:blip r:embed="rId2"/>
          <a:stretch>
            <a:fillRect/>
          </a:stretch>
        </p:blipFill>
        <p:spPr>
          <a:xfrm>
            <a:off x="1233996" y="2331938"/>
            <a:ext cx="9190586" cy="4299681"/>
          </a:xfrm>
          <a:prstGeom prst="rect">
            <a:avLst/>
          </a:prstGeom>
        </p:spPr>
      </p:pic>
    </p:spTree>
    <p:extLst>
      <p:ext uri="{BB962C8B-B14F-4D97-AF65-F5344CB8AC3E}">
        <p14:creationId xmlns:p14="http://schemas.microsoft.com/office/powerpoint/2010/main" val="2053622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80CD3-1EA4-4BB6-B3D5-7B65CBFB59F9}"/>
              </a:ext>
            </a:extLst>
          </p:cNvPr>
          <p:cNvSpPr>
            <a:spLocks noGrp="1"/>
          </p:cNvSpPr>
          <p:nvPr>
            <p:ph type="title"/>
          </p:nvPr>
        </p:nvSpPr>
        <p:spPr>
          <a:xfrm>
            <a:off x="581192" y="702156"/>
            <a:ext cx="11029616" cy="949910"/>
          </a:xfrm>
        </p:spPr>
        <p:txBody>
          <a:bodyPr>
            <a:normAutofit/>
          </a:bodyPr>
          <a:lstStyle/>
          <a:p>
            <a:r>
              <a:rPr lang="en-IN" sz="4000" b="1" dirty="0">
                <a:latin typeface="Times New Roman" panose="02020603050405020304" pitchFamily="18" charset="0"/>
                <a:cs typeface="Times New Roman" panose="02020603050405020304" pitchFamily="18" charset="0"/>
              </a:rPr>
              <a:t>STEP-BY-STEP WEB SCRAPING EXAMPLE</a:t>
            </a:r>
            <a:endParaRPr lang="en-IN" sz="4000" dirty="0"/>
          </a:p>
        </p:txBody>
      </p:sp>
      <p:sp>
        <p:nvSpPr>
          <p:cNvPr id="3" name="Content Placeholder 2">
            <a:extLst>
              <a:ext uri="{FF2B5EF4-FFF2-40B4-BE49-F238E27FC236}">
                <a16:creationId xmlns:a16="http://schemas.microsoft.com/office/drawing/2014/main" id="{B303355F-F2CB-46BF-B612-EEE40DC128C7}"/>
              </a:ext>
            </a:extLst>
          </p:cNvPr>
          <p:cNvSpPr>
            <a:spLocks noGrp="1"/>
          </p:cNvSpPr>
          <p:nvPr>
            <p:ph idx="1"/>
          </p:nvPr>
        </p:nvSpPr>
        <p:spPr>
          <a:xfrm>
            <a:off x="581192" y="1846556"/>
            <a:ext cx="11029615" cy="949910"/>
          </a:xfrm>
        </p:spPr>
        <p:txBody>
          <a:bodyPr>
            <a:noAutofit/>
          </a:bodyPr>
          <a:lstStyle/>
          <a:p>
            <a:pPr marL="0" indent="0">
              <a:buNone/>
            </a:pPr>
            <a:r>
              <a:rPr lang="en-US" b="1" dirty="0">
                <a:solidFill>
                  <a:schemeClr val="tx1"/>
                </a:solidFill>
                <a:latin typeface="Times New Roman" panose="02020603050405020304" pitchFamily="18" charset="0"/>
                <a:cs typeface="Times New Roman" panose="02020603050405020304" pitchFamily="18" charset="0"/>
              </a:rPr>
              <a:t>Output:</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1. Restaurants.csv</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Here we can see all the restaurants fetched.</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B6B052C-96A1-48D8-98E3-56BF63AF5FE8}"/>
              </a:ext>
            </a:extLst>
          </p:cNvPr>
          <p:cNvPicPr>
            <a:picLocks noChangeAspect="1"/>
          </p:cNvPicPr>
          <p:nvPr/>
        </p:nvPicPr>
        <p:blipFill>
          <a:blip r:embed="rId2"/>
          <a:stretch>
            <a:fillRect/>
          </a:stretch>
        </p:blipFill>
        <p:spPr>
          <a:xfrm>
            <a:off x="1285839" y="2796465"/>
            <a:ext cx="9620322" cy="3764133"/>
          </a:xfrm>
          <a:prstGeom prst="rect">
            <a:avLst/>
          </a:prstGeom>
        </p:spPr>
      </p:pic>
    </p:spTree>
    <p:extLst>
      <p:ext uri="{BB962C8B-B14F-4D97-AF65-F5344CB8AC3E}">
        <p14:creationId xmlns:p14="http://schemas.microsoft.com/office/powerpoint/2010/main" val="1716325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3393-4623-481D-A3D9-32018433B6C5}"/>
              </a:ext>
            </a:extLst>
          </p:cNvPr>
          <p:cNvSpPr>
            <a:spLocks noGrp="1"/>
          </p:cNvSpPr>
          <p:nvPr>
            <p:ph type="title"/>
          </p:nvPr>
        </p:nvSpPr>
        <p:spPr>
          <a:xfrm>
            <a:off x="581192" y="702156"/>
            <a:ext cx="11029616" cy="842559"/>
          </a:xfrm>
        </p:spPr>
        <p:txBody>
          <a:bodyPr>
            <a:normAutofit/>
          </a:bodyPr>
          <a:lstStyle/>
          <a:p>
            <a:pPr algn="ctr"/>
            <a:r>
              <a:rPr lang="en-IN" sz="4000" b="1" dirty="0">
                <a:latin typeface="Times New Roman" panose="02020603050405020304" pitchFamily="18" charset="0"/>
                <a:cs typeface="Times New Roman" panose="02020603050405020304" pitchFamily="18" charset="0"/>
              </a:rPr>
              <a:t>STEP-BY-STEP WEB SCRAPING EXAMPLE</a:t>
            </a:r>
          </a:p>
        </p:txBody>
      </p:sp>
      <p:sp>
        <p:nvSpPr>
          <p:cNvPr id="3" name="Content Placeholder 2">
            <a:extLst>
              <a:ext uri="{FF2B5EF4-FFF2-40B4-BE49-F238E27FC236}">
                <a16:creationId xmlns:a16="http://schemas.microsoft.com/office/drawing/2014/main" id="{C8C81D78-8606-4FE4-AE53-6BCFB5D0E880}"/>
              </a:ext>
            </a:extLst>
          </p:cNvPr>
          <p:cNvSpPr>
            <a:spLocks noGrp="1"/>
          </p:cNvSpPr>
          <p:nvPr>
            <p:ph idx="1"/>
          </p:nvPr>
        </p:nvSpPr>
        <p:spPr>
          <a:xfrm>
            <a:off x="581192" y="1882067"/>
            <a:ext cx="11029615" cy="656948"/>
          </a:xfrm>
        </p:spPr>
        <p:txBody>
          <a:bodyPr/>
          <a:lstStyle/>
          <a:p>
            <a:pPr marL="0" indent="0">
              <a:buNone/>
            </a:pPr>
            <a:r>
              <a:rPr lang="en-US" sz="1800" b="0" i="0" dirty="0">
                <a:solidFill>
                  <a:schemeClr val="tx1"/>
                </a:solidFill>
                <a:effectLst/>
                <a:latin typeface="Times New Roman" panose="02020603050405020304" pitchFamily="18" charset="0"/>
                <a:cs typeface="Times New Roman" panose="02020603050405020304" pitchFamily="18" charset="0"/>
              </a:rPr>
              <a:t>2. </a:t>
            </a:r>
            <a:r>
              <a:rPr lang="en-US" sz="1800" b="1" i="0" dirty="0">
                <a:solidFill>
                  <a:schemeClr val="tx1"/>
                </a:solidFill>
                <a:effectLst/>
                <a:latin typeface="Times New Roman" panose="02020603050405020304" pitchFamily="18" charset="0"/>
                <a:cs typeface="Times New Roman" panose="02020603050405020304" pitchFamily="18" charset="0"/>
              </a:rPr>
              <a:t>Reviews.csv</a:t>
            </a:r>
            <a:br>
              <a:rPr lang="en-US" sz="1800" dirty="0">
                <a:solidFill>
                  <a:schemeClr val="tx1"/>
                </a:solidFill>
                <a:latin typeface="Times New Roman" panose="02020603050405020304" pitchFamily="18" charset="0"/>
                <a:cs typeface="Times New Roman" panose="02020603050405020304" pitchFamily="18" charset="0"/>
              </a:rPr>
            </a:br>
            <a:r>
              <a:rPr lang="en-US" sz="1800" b="0" i="0" dirty="0">
                <a:solidFill>
                  <a:schemeClr val="tx1"/>
                </a:solidFill>
                <a:effectLst/>
                <a:latin typeface="Times New Roman" panose="02020603050405020304" pitchFamily="18" charset="0"/>
                <a:cs typeface="Times New Roman" panose="02020603050405020304" pitchFamily="18" charset="0"/>
              </a:rPr>
              <a:t>Here we can see the reviews with their restaurant references.</a:t>
            </a:r>
            <a:endParaRPr lang="en-IN" dirty="0">
              <a:solidFill>
                <a:schemeClr val="tx1"/>
              </a:solidFill>
            </a:endParaRPr>
          </a:p>
        </p:txBody>
      </p:sp>
      <p:pic>
        <p:nvPicPr>
          <p:cNvPr id="4" name="Picture 3">
            <a:extLst>
              <a:ext uri="{FF2B5EF4-FFF2-40B4-BE49-F238E27FC236}">
                <a16:creationId xmlns:a16="http://schemas.microsoft.com/office/drawing/2014/main" id="{65911B6B-1EF0-4B88-BEBB-310D30B56338}"/>
              </a:ext>
            </a:extLst>
          </p:cNvPr>
          <p:cNvPicPr>
            <a:picLocks noChangeAspect="1"/>
          </p:cNvPicPr>
          <p:nvPr/>
        </p:nvPicPr>
        <p:blipFill>
          <a:blip r:embed="rId2"/>
          <a:stretch>
            <a:fillRect/>
          </a:stretch>
        </p:blipFill>
        <p:spPr>
          <a:xfrm>
            <a:off x="1279742" y="2539015"/>
            <a:ext cx="9632515" cy="3870663"/>
          </a:xfrm>
          <a:prstGeom prst="rect">
            <a:avLst/>
          </a:prstGeom>
        </p:spPr>
      </p:pic>
    </p:spTree>
    <p:extLst>
      <p:ext uri="{BB962C8B-B14F-4D97-AF65-F5344CB8AC3E}">
        <p14:creationId xmlns:p14="http://schemas.microsoft.com/office/powerpoint/2010/main" val="4079027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EEE9-F32D-47BD-BB3A-281500C4615B}"/>
              </a:ext>
            </a:extLst>
          </p:cNvPr>
          <p:cNvSpPr>
            <a:spLocks noGrp="1"/>
          </p:cNvSpPr>
          <p:nvPr>
            <p:ph type="title"/>
          </p:nvPr>
        </p:nvSpPr>
        <p:spPr>
          <a:xfrm>
            <a:off x="581192" y="702156"/>
            <a:ext cx="11029616" cy="842559"/>
          </a:xfrm>
        </p:spPr>
        <p:txBody>
          <a:bodyPr>
            <a:normAutofit/>
          </a:bodyPr>
          <a:lstStyle/>
          <a:p>
            <a:pPr algn="ctr"/>
            <a:r>
              <a:rPr lang="en-IN" sz="40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8F229F99-F818-4D04-BC95-89E9211D8EED}"/>
              </a:ext>
            </a:extLst>
          </p:cNvPr>
          <p:cNvSpPr>
            <a:spLocks noGrp="1"/>
          </p:cNvSpPr>
          <p:nvPr>
            <p:ph idx="1"/>
          </p:nvPr>
        </p:nvSpPr>
        <p:spPr/>
        <p:txBody>
          <a:bodyPr/>
          <a:lstStyle/>
          <a:p>
            <a:r>
              <a:rPr lang="en-US" sz="1800" dirty="0">
                <a:solidFill>
                  <a:schemeClr val="tx1"/>
                </a:solidFill>
                <a:latin typeface="Times New Roman" panose="02020603050405020304" pitchFamily="18" charset="0"/>
                <a:cs typeface="Times New Roman" panose="02020603050405020304" pitchFamily="18" charset="0"/>
              </a:rPr>
              <a:t>W</a:t>
            </a:r>
            <a:r>
              <a:rPr lang="en-US" sz="1800" i="0" dirty="0">
                <a:solidFill>
                  <a:schemeClr val="tx1"/>
                </a:solidFill>
                <a:effectLst/>
                <a:latin typeface="Times New Roman" panose="02020603050405020304" pitchFamily="18" charset="0"/>
                <a:cs typeface="Times New Roman" panose="02020603050405020304" pitchFamily="18" charset="0"/>
              </a:rPr>
              <a:t>eb scraping with Python can be a powerful tool to get </a:t>
            </a:r>
            <a:r>
              <a:rPr lang="en-US" sz="1800" dirty="0">
                <a:solidFill>
                  <a:schemeClr val="tx1"/>
                </a:solidFill>
                <a:latin typeface="Times New Roman" panose="02020603050405020304" pitchFamily="18" charset="0"/>
                <a:cs typeface="Times New Roman" panose="02020603050405020304" pitchFamily="18" charset="0"/>
              </a:rPr>
              <a:t>us </a:t>
            </a:r>
            <a:r>
              <a:rPr lang="en-US" sz="1800" i="0" dirty="0">
                <a:solidFill>
                  <a:schemeClr val="tx1"/>
                </a:solidFill>
                <a:effectLst/>
                <a:latin typeface="Times New Roman" panose="02020603050405020304" pitchFamily="18" charset="0"/>
                <a:cs typeface="Times New Roman" panose="02020603050405020304" pitchFamily="18" charset="0"/>
              </a:rPr>
              <a:t>the information </a:t>
            </a:r>
            <a:r>
              <a:rPr lang="en-US" sz="1800" dirty="0">
                <a:solidFill>
                  <a:schemeClr val="tx1"/>
                </a:solidFill>
                <a:latin typeface="Times New Roman" panose="02020603050405020304" pitchFamily="18" charset="0"/>
                <a:cs typeface="Times New Roman" panose="02020603050405020304" pitchFamily="18" charset="0"/>
              </a:rPr>
              <a:t>we </a:t>
            </a:r>
            <a:r>
              <a:rPr lang="en-US" sz="1800" i="0" dirty="0">
                <a:solidFill>
                  <a:schemeClr val="tx1"/>
                </a:solidFill>
                <a:effectLst/>
                <a:latin typeface="Times New Roman" panose="02020603050405020304" pitchFamily="18" charset="0"/>
                <a:cs typeface="Times New Roman" panose="02020603050405020304" pitchFamily="18" charset="0"/>
              </a:rPr>
              <a:t>need in a straight forward and simple manner.</a:t>
            </a:r>
          </a:p>
          <a:p>
            <a:r>
              <a:rPr lang="en-US" sz="1800" b="0" i="0" dirty="0">
                <a:solidFill>
                  <a:schemeClr val="tx1"/>
                </a:solidFill>
                <a:effectLst/>
                <a:latin typeface="Times New Roman" panose="02020603050405020304" pitchFamily="18" charset="0"/>
                <a:cs typeface="Times New Roman" panose="02020603050405020304" pitchFamily="18" charset="0"/>
              </a:rPr>
              <a:t>A web scraper, even one with legitimate purposes and no intent to bring a website down, can exhibit similar behavior and, if we are not careful, result in our computer being </a:t>
            </a:r>
            <a:r>
              <a:rPr lang="en-US" sz="1800" b="1" i="0" dirty="0">
                <a:solidFill>
                  <a:schemeClr val="tx1"/>
                </a:solidFill>
                <a:effectLst/>
                <a:latin typeface="Times New Roman" panose="02020603050405020304" pitchFamily="18" charset="0"/>
                <a:cs typeface="Times New Roman" panose="02020603050405020304" pitchFamily="18" charset="0"/>
              </a:rPr>
              <a:t>banned</a:t>
            </a:r>
            <a:r>
              <a:rPr lang="en-US" sz="1800" b="0" i="0" dirty="0">
                <a:solidFill>
                  <a:schemeClr val="tx1"/>
                </a:solidFill>
                <a:effectLst/>
                <a:latin typeface="Times New Roman" panose="02020603050405020304" pitchFamily="18" charset="0"/>
                <a:cs typeface="Times New Roman" panose="02020603050405020304" pitchFamily="18" charset="0"/>
              </a:rPr>
              <a:t> from accessing a website.</a:t>
            </a:r>
          </a:p>
          <a:p>
            <a:r>
              <a:rPr lang="en-US" sz="1800" b="0" i="0" u="none" strike="noStrike" dirty="0">
                <a:solidFill>
                  <a:schemeClr val="tx1"/>
                </a:solidFill>
                <a:effectLst/>
                <a:latin typeface="Times New Roman" panose="02020603050405020304" pitchFamily="18" charset="0"/>
                <a:cs typeface="Times New Roman" panose="02020603050405020304" pitchFamily="18" charset="0"/>
              </a:rPr>
              <a:t>There may be a lot of web scraping disadvantages and</a:t>
            </a: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b="0" i="0" u="none" strike="noStrike" dirty="0">
                <a:solidFill>
                  <a:schemeClr val="tx1"/>
                </a:solidFill>
                <a:effectLst/>
                <a:latin typeface="Times New Roman" panose="02020603050405020304" pitchFamily="18" charset="0"/>
                <a:cs typeface="Times New Roman" panose="02020603050405020304" pitchFamily="18" charset="0"/>
              </a:rPr>
              <a:t>advantages that are present currently. But scraping is the way forward, and it has a drastic and great effect on organizations who want data Web Scraping is a completely legal process.</a:t>
            </a:r>
            <a:endParaRPr lang="en-US" sz="180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9704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2858610"/>
            <a:ext cx="3081576" cy="745724"/>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7029702"/>
            <a:ext cx="3081576" cy="125699"/>
          </a:xfrm>
        </p:spPr>
        <p:txBody>
          <a:bodyPr>
            <a:normAutofit fontScale="25000" lnSpcReduction="20000"/>
          </a:bodyPr>
          <a:lstStyle/>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A939-73D9-4FC5-BAD0-EA5E9CF98975}"/>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What is Data Science?</a:t>
            </a:r>
            <a:endParaRPr lang="en-IN" sz="4000" dirty="0"/>
          </a:p>
        </p:txBody>
      </p:sp>
      <p:sp>
        <p:nvSpPr>
          <p:cNvPr id="3" name="Content Placeholder 2">
            <a:extLst>
              <a:ext uri="{FF2B5EF4-FFF2-40B4-BE49-F238E27FC236}">
                <a16:creationId xmlns:a16="http://schemas.microsoft.com/office/drawing/2014/main" id="{15F62DAB-080F-443E-B662-5320AD5BFE6D}"/>
              </a:ext>
            </a:extLst>
          </p:cNvPr>
          <p:cNvSpPr>
            <a:spLocks noGrp="1"/>
          </p:cNvSpPr>
          <p:nvPr>
            <p:ph idx="1"/>
          </p:nvPr>
        </p:nvSpPr>
        <p:spPr>
          <a:xfrm>
            <a:off x="581192" y="1944210"/>
            <a:ext cx="11029615" cy="4447712"/>
          </a:xfrm>
        </p:spPr>
        <p:txBody>
          <a:bodyPr>
            <a:normAutofit lnSpcReduction="10000"/>
          </a:bodyPr>
          <a:lstStyle/>
          <a:p>
            <a:pPr algn="just"/>
            <a:r>
              <a:rPr lang="en-US" sz="1800" dirty="0">
                <a:solidFill>
                  <a:schemeClr val="tx1"/>
                </a:solidFill>
                <a:latin typeface="Times New Roman" panose="02020603050405020304" pitchFamily="18" charset="0"/>
                <a:cs typeface="Times New Roman" panose="02020603050405020304" pitchFamily="18" charset="0"/>
              </a:rPr>
              <a:t>A</a:t>
            </a:r>
            <a:r>
              <a:rPr lang="en-US" sz="1800" b="0" i="0" dirty="0">
                <a:solidFill>
                  <a:schemeClr val="tx1"/>
                </a:solidFill>
                <a:effectLst/>
                <a:latin typeface="Times New Roman" panose="02020603050405020304" pitchFamily="18" charset="0"/>
                <a:cs typeface="Times New Roman" panose="02020603050405020304" pitchFamily="18" charset="0"/>
              </a:rPr>
              <a:t> multi-disciplinary field that uses scientific </a:t>
            </a:r>
          </a:p>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m</a:t>
            </a:r>
            <a:r>
              <a:rPr lang="en-US" sz="1800" b="0" i="0" dirty="0">
                <a:solidFill>
                  <a:schemeClr val="tx1"/>
                </a:solidFill>
                <a:effectLst/>
                <a:latin typeface="Times New Roman" panose="02020603050405020304" pitchFamily="18" charset="0"/>
                <a:cs typeface="Times New Roman" panose="02020603050405020304" pitchFamily="18" charset="0"/>
              </a:rPr>
              <a:t>ethods and processes the algorithms and systems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to extract knowledge and insights from structured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and unstructured data.</a:t>
            </a:r>
          </a:p>
          <a:p>
            <a:pPr algn="just"/>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The </a:t>
            </a:r>
            <a:r>
              <a:rPr lang="en-US" sz="1800" b="0" i="0" dirty="0">
                <a:solidFill>
                  <a:schemeClr val="tx1"/>
                </a:solidFill>
                <a:effectLst/>
                <a:latin typeface="Times New Roman" panose="02020603050405020304" pitchFamily="18" charset="0"/>
                <a:cs typeface="Times New Roman" panose="02020603050405020304" pitchFamily="18" charset="0"/>
              </a:rPr>
              <a:t>concept to unify statistics, data analysis,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machine learning and their related methods</a:t>
            </a:r>
          </a:p>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i</a:t>
            </a:r>
            <a:r>
              <a:rPr lang="en-US" sz="1800" b="0" i="0" dirty="0">
                <a:solidFill>
                  <a:schemeClr val="tx1"/>
                </a:solidFill>
                <a:effectLst/>
                <a:latin typeface="Times New Roman" panose="02020603050405020304" pitchFamily="18" charset="0"/>
                <a:cs typeface="Times New Roman" panose="02020603050405020304" pitchFamily="18" charset="0"/>
              </a:rPr>
              <a:t>s to understand and analyze actual phenomena</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with data.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 </a:t>
            </a:r>
            <a:r>
              <a:rPr lang="en-US" sz="1800" dirty="0">
                <a:solidFill>
                  <a:schemeClr val="tx1"/>
                </a:solidFill>
                <a:latin typeface="Times New Roman" panose="02020603050405020304" pitchFamily="18" charset="0"/>
                <a:cs typeface="Times New Roman" panose="02020603050405020304" pitchFamily="18" charset="0"/>
              </a:rPr>
              <a:t>There are many </a:t>
            </a:r>
            <a:r>
              <a:rPr lang="en-US" sz="1800" b="0" i="0" dirty="0">
                <a:solidFill>
                  <a:schemeClr val="tx1"/>
                </a:solidFill>
                <a:effectLst/>
                <a:latin typeface="Times New Roman" panose="02020603050405020304" pitchFamily="18" charset="0"/>
                <a:cs typeface="Times New Roman" panose="02020603050405020304" pitchFamily="18" charset="0"/>
              </a:rPr>
              <a:t>techniques and theories drawn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from many fields within the context of mathematics,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statistics, computer science, and information science.</a:t>
            </a:r>
          </a:p>
          <a:p>
            <a:endParaRPr lang="en-IN" dirty="0"/>
          </a:p>
        </p:txBody>
      </p:sp>
      <p:pic>
        <p:nvPicPr>
          <p:cNvPr id="4" name="Picture 3">
            <a:extLst>
              <a:ext uri="{FF2B5EF4-FFF2-40B4-BE49-F238E27FC236}">
                <a16:creationId xmlns:a16="http://schemas.microsoft.com/office/drawing/2014/main" id="{5D7915B7-08FE-40EE-BED0-08C915198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118" y="2191023"/>
            <a:ext cx="5113538" cy="3586130"/>
          </a:xfrm>
          <a:prstGeom prst="rect">
            <a:avLst/>
          </a:prstGeom>
        </p:spPr>
      </p:pic>
    </p:spTree>
    <p:extLst>
      <p:ext uri="{BB962C8B-B14F-4D97-AF65-F5344CB8AC3E}">
        <p14:creationId xmlns:p14="http://schemas.microsoft.com/office/powerpoint/2010/main" val="3192193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854D0-FDB9-47D0-A2FD-7F6D25D80CD0}"/>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LIFE CYCLE OF DATA SCIENCE</a:t>
            </a:r>
            <a:endParaRPr lang="en-IN" sz="4000" dirty="0"/>
          </a:p>
        </p:txBody>
      </p:sp>
      <p:sp>
        <p:nvSpPr>
          <p:cNvPr id="3" name="Content Placeholder 2">
            <a:extLst>
              <a:ext uri="{FF2B5EF4-FFF2-40B4-BE49-F238E27FC236}">
                <a16:creationId xmlns:a16="http://schemas.microsoft.com/office/drawing/2014/main" id="{14022455-6846-405F-8B3D-9F892811F5EB}"/>
              </a:ext>
            </a:extLst>
          </p:cNvPr>
          <p:cNvSpPr>
            <a:spLocks noGrp="1"/>
          </p:cNvSpPr>
          <p:nvPr>
            <p:ph idx="1"/>
          </p:nvPr>
        </p:nvSpPr>
        <p:spPr>
          <a:xfrm>
            <a:off x="581192" y="2180496"/>
            <a:ext cx="11029615" cy="4193671"/>
          </a:xfrm>
        </p:spPr>
        <p:txBody>
          <a:bodyPr/>
          <a:lstStyle/>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There are 7 steps involved in life cycle of data science.</a:t>
            </a:r>
            <a:endParaRPr lang="en-IN" sz="1800" dirty="0">
              <a:solidFill>
                <a:schemeClr val="tx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Business Understanding</a:t>
            </a:r>
          </a:p>
          <a:p>
            <a:pPr algn="just">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Data Mining</a:t>
            </a:r>
          </a:p>
          <a:p>
            <a:pPr algn="just">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Data Cleaning</a:t>
            </a:r>
          </a:p>
          <a:p>
            <a:pPr algn="just">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Data Exploration</a:t>
            </a:r>
          </a:p>
          <a:p>
            <a:pPr algn="just">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Future Engineering</a:t>
            </a:r>
          </a:p>
          <a:p>
            <a:pPr algn="just">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Predictive Modelling</a:t>
            </a:r>
          </a:p>
          <a:p>
            <a:pPr algn="just">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Data Visualisation</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E0D3950-870B-4618-9382-329F25492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346" y="2075657"/>
            <a:ext cx="5235742" cy="3934527"/>
          </a:xfrm>
          <a:prstGeom prst="rect">
            <a:avLst/>
          </a:prstGeom>
        </p:spPr>
      </p:pic>
    </p:spTree>
    <p:extLst>
      <p:ext uri="{BB962C8B-B14F-4D97-AF65-F5344CB8AC3E}">
        <p14:creationId xmlns:p14="http://schemas.microsoft.com/office/powerpoint/2010/main" val="155058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388E-5034-49F9-AE99-3DE6D2D9BB2C}"/>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WHAT IS SCRAPING?</a:t>
            </a:r>
            <a:endParaRPr lang="en-IN" sz="4000" dirty="0"/>
          </a:p>
        </p:txBody>
      </p:sp>
      <p:sp>
        <p:nvSpPr>
          <p:cNvPr id="3" name="Content Placeholder 2">
            <a:extLst>
              <a:ext uri="{FF2B5EF4-FFF2-40B4-BE49-F238E27FC236}">
                <a16:creationId xmlns:a16="http://schemas.microsoft.com/office/drawing/2014/main" id="{ED78B530-8B24-44D1-8480-783CFFEAAEEC}"/>
              </a:ext>
            </a:extLst>
          </p:cNvPr>
          <p:cNvSpPr>
            <a:spLocks noGrp="1"/>
          </p:cNvSpPr>
          <p:nvPr>
            <p:ph idx="1"/>
          </p:nvPr>
        </p:nvSpPr>
        <p:spPr/>
        <p:txBody>
          <a:bodyPr/>
          <a:lstStyle/>
          <a:p>
            <a:pPr algn="just"/>
            <a:r>
              <a:rPr lang="en-US" sz="1800" dirty="0">
                <a:solidFill>
                  <a:schemeClr val="tx1"/>
                </a:solidFill>
                <a:latin typeface="Times New Roman" panose="02020603050405020304" pitchFamily="18" charset="0"/>
                <a:cs typeface="Times New Roman" panose="02020603050405020304" pitchFamily="18" charset="0"/>
              </a:rPr>
              <a:t>Converting data from human readable into machine readable.</a:t>
            </a:r>
          </a:p>
          <a:p>
            <a:pPr algn="just"/>
            <a:r>
              <a:rPr lang="en-US" sz="1800" dirty="0">
                <a:solidFill>
                  <a:schemeClr val="tx1"/>
                </a:solidFill>
                <a:latin typeface="Times New Roman" panose="02020603050405020304" pitchFamily="18" charset="0"/>
                <a:cs typeface="Times New Roman" panose="02020603050405020304" pitchFamily="18" charset="0"/>
              </a:rPr>
              <a:t>This data is sometimes referred to </a:t>
            </a:r>
            <a:r>
              <a:rPr lang="en-US" sz="1800">
                <a:solidFill>
                  <a:schemeClr val="tx1"/>
                </a:solidFill>
                <a:latin typeface="Times New Roman" panose="02020603050405020304" pitchFamily="18" charset="0"/>
                <a:cs typeface="Times New Roman" panose="02020603050405020304" pitchFamily="18" charset="0"/>
              </a:rPr>
              <a:t>as unstructured</a:t>
            </a:r>
            <a:endParaRPr lang="en-US" sz="18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1800" dirty="0">
                <a:solidFill>
                  <a:schemeClr val="tx1"/>
                </a:solidFill>
                <a:latin typeface="Times New Roman" panose="02020603050405020304" pitchFamily="18" charset="0"/>
                <a:cs typeface="Times New Roman" panose="02020603050405020304" pitchFamily="18" charset="0"/>
              </a:rPr>
              <a:t>but is really just not structured properly for systematic parsing.</a:t>
            </a:r>
          </a:p>
          <a:p>
            <a:pPr algn="just"/>
            <a:r>
              <a:rPr lang="en-US" sz="1800" dirty="0">
                <a:solidFill>
                  <a:schemeClr val="tx1"/>
                </a:solidFill>
                <a:latin typeface="Times New Roman" panose="02020603050405020304" pitchFamily="18" charset="0"/>
                <a:cs typeface="Times New Roman" panose="02020603050405020304" pitchFamily="18" charset="0"/>
              </a:rPr>
              <a:t>The data is often embedded in layers of formatting meta data. </a:t>
            </a:r>
          </a:p>
          <a:p>
            <a:pPr algn="just"/>
            <a:r>
              <a:rPr lang="en-US" sz="1800" dirty="0">
                <a:solidFill>
                  <a:schemeClr val="tx1"/>
                </a:solidFill>
                <a:latin typeface="Times New Roman" panose="02020603050405020304" pitchFamily="18" charset="0"/>
                <a:cs typeface="Times New Roman" panose="02020603050405020304" pitchFamily="18" charset="0"/>
              </a:rPr>
              <a:t>Think HTML or PDF formatting like font colors and tables. </a:t>
            </a:r>
          </a:p>
          <a:p>
            <a:pPr algn="just"/>
            <a:r>
              <a:rPr lang="en-US" sz="1800" dirty="0">
                <a:solidFill>
                  <a:schemeClr val="tx1"/>
                </a:solidFill>
                <a:latin typeface="Times New Roman" panose="02020603050405020304" pitchFamily="18" charset="0"/>
                <a:cs typeface="Times New Roman" panose="02020603050405020304" pitchFamily="18" charset="0"/>
              </a:rPr>
              <a:t>The job of the scraper is to separate the data from the formatting. </a:t>
            </a:r>
          </a:p>
          <a:p>
            <a:pPr algn="just"/>
            <a:r>
              <a:rPr lang="en-US" sz="1800" dirty="0">
                <a:solidFill>
                  <a:schemeClr val="tx1"/>
                </a:solidFill>
                <a:latin typeface="Times New Roman" panose="02020603050405020304" pitchFamily="18" charset="0"/>
                <a:cs typeface="Times New Roman" panose="02020603050405020304" pitchFamily="18" charset="0"/>
              </a:rPr>
              <a:t>In some cases even using the formatting to interpret the data.</a:t>
            </a:r>
          </a:p>
        </p:txBody>
      </p:sp>
      <p:pic>
        <p:nvPicPr>
          <p:cNvPr id="4" name="Picture 2">
            <a:extLst>
              <a:ext uri="{FF2B5EF4-FFF2-40B4-BE49-F238E27FC236}">
                <a16:creationId xmlns:a16="http://schemas.microsoft.com/office/drawing/2014/main" id="{1D93454A-E681-4757-8639-D2FE52FB92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1632" y="2180496"/>
            <a:ext cx="3048000" cy="31260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BFB1661-EBAD-4BEE-A0AB-EFD3FC823B2A}"/>
              </a:ext>
            </a:extLst>
          </p:cNvPr>
          <p:cNvSpPr/>
          <p:nvPr/>
        </p:nvSpPr>
        <p:spPr>
          <a:xfrm>
            <a:off x="7244179" y="5557420"/>
            <a:ext cx="3710866" cy="552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Scraping propolis from the sides of the bee box</a:t>
            </a:r>
          </a:p>
        </p:txBody>
      </p:sp>
    </p:spTree>
    <p:extLst>
      <p:ext uri="{BB962C8B-B14F-4D97-AF65-F5344CB8AC3E}">
        <p14:creationId xmlns:p14="http://schemas.microsoft.com/office/powerpoint/2010/main" val="2497080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87AB-CBB1-43DE-BBB1-C00CB075E714}"/>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WHAT IS WEB SCRAPING?</a:t>
            </a:r>
            <a:endParaRPr lang="en-IN" sz="4000" dirty="0"/>
          </a:p>
        </p:txBody>
      </p:sp>
      <p:sp>
        <p:nvSpPr>
          <p:cNvPr id="3" name="Content Placeholder 2">
            <a:extLst>
              <a:ext uri="{FF2B5EF4-FFF2-40B4-BE49-F238E27FC236}">
                <a16:creationId xmlns:a16="http://schemas.microsoft.com/office/drawing/2014/main" id="{4859AA05-5D47-43C4-843D-B7AA93175441}"/>
              </a:ext>
            </a:extLst>
          </p:cNvPr>
          <p:cNvSpPr>
            <a:spLocks noGrp="1"/>
          </p:cNvSpPr>
          <p:nvPr>
            <p:ph idx="1"/>
          </p:nvPr>
        </p:nvSpPr>
        <p:spPr>
          <a:xfrm>
            <a:off x="581192" y="2082842"/>
            <a:ext cx="11029615" cy="3775957"/>
          </a:xfrm>
        </p:spPr>
        <p:txBody>
          <a:bodyPr>
            <a:normAutofit lnSpcReduction="10000"/>
          </a:bodyPr>
          <a:lstStyle/>
          <a:p>
            <a:pPr algn="just"/>
            <a:r>
              <a:rPr lang="en-US" sz="1800" b="0" i="0" dirty="0">
                <a:solidFill>
                  <a:schemeClr val="tx1"/>
                </a:solidFill>
                <a:effectLst/>
                <a:latin typeface="Times New Roman" panose="02020603050405020304" pitchFamily="18" charset="0"/>
                <a:cs typeface="Times New Roman" panose="02020603050405020304" pitchFamily="18" charset="0"/>
              </a:rPr>
              <a:t>Web Scraping refers to an application that processes the</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HTML of a web page to extract data for manipulation such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as converting the web page to another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format (i.e. HTML to XML). </a:t>
            </a:r>
          </a:p>
          <a:p>
            <a:pPr algn="just"/>
            <a:r>
              <a:rPr lang="en-US" sz="1800" b="0" i="0" dirty="0">
                <a:solidFill>
                  <a:schemeClr val="tx1"/>
                </a:solidFill>
                <a:effectLst/>
                <a:latin typeface="Times New Roman" panose="02020603050405020304" pitchFamily="18" charset="0"/>
                <a:cs typeface="Times New Roman" panose="02020603050405020304" pitchFamily="18" charset="0"/>
              </a:rPr>
              <a:t>Web scraping is an automated method used to extract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large amounts of data from websites. </a:t>
            </a:r>
          </a:p>
          <a:p>
            <a:pPr algn="just"/>
            <a:r>
              <a:rPr lang="en-US" sz="1800" b="0" i="0" dirty="0">
                <a:solidFill>
                  <a:schemeClr val="tx1"/>
                </a:solidFill>
                <a:effectLst/>
                <a:latin typeface="Times New Roman" panose="02020603050405020304" pitchFamily="18" charset="0"/>
                <a:cs typeface="Times New Roman" panose="02020603050405020304" pitchFamily="18" charset="0"/>
              </a:rPr>
              <a:t>The data on the websites are unstructured. </a:t>
            </a:r>
          </a:p>
          <a:p>
            <a:pPr algn="just"/>
            <a:r>
              <a:rPr lang="en-US" sz="1800" b="0" i="0" dirty="0">
                <a:solidFill>
                  <a:schemeClr val="tx1"/>
                </a:solidFill>
                <a:effectLst/>
                <a:latin typeface="Times New Roman" panose="02020603050405020304" pitchFamily="18" charset="0"/>
                <a:cs typeface="Times New Roman" panose="02020603050405020304" pitchFamily="18" charset="0"/>
              </a:rPr>
              <a:t>Web scraping helps collect these unstructured data and </a:t>
            </a:r>
          </a:p>
          <a:p>
            <a:pPr marL="0" indent="0" algn="just">
              <a:buNone/>
            </a:pPr>
            <a:r>
              <a:rPr lang="en-US" sz="1800" b="0" i="0" dirty="0">
                <a:solidFill>
                  <a:schemeClr val="tx1"/>
                </a:solidFill>
                <a:effectLst/>
                <a:latin typeface="Times New Roman" panose="02020603050405020304" pitchFamily="18" charset="0"/>
                <a:cs typeface="Times New Roman" panose="02020603050405020304" pitchFamily="18" charset="0"/>
              </a:rPr>
              <a:t>store it in a structured form. </a:t>
            </a:r>
          </a:p>
          <a:p>
            <a:pPr algn="just"/>
            <a:r>
              <a:rPr lang="en-US" sz="1800" b="0" i="0" dirty="0">
                <a:solidFill>
                  <a:schemeClr val="tx1"/>
                </a:solidFill>
                <a:effectLst/>
                <a:latin typeface="Times New Roman" panose="02020603050405020304" pitchFamily="18" charset="0"/>
                <a:cs typeface="Times New Roman" panose="02020603050405020304" pitchFamily="18" charset="0"/>
              </a:rPr>
              <a:t> It is also known as </a:t>
            </a:r>
            <a:r>
              <a:rPr lang="en-US" sz="1800" b="1" i="0" dirty="0">
                <a:solidFill>
                  <a:schemeClr val="tx1"/>
                </a:solidFill>
                <a:effectLst/>
                <a:latin typeface="Times New Roman" panose="02020603050405020304" pitchFamily="18" charset="0"/>
                <a:cs typeface="Times New Roman" panose="02020603050405020304" pitchFamily="18" charset="0"/>
              </a:rPr>
              <a:t>Web Harvesting</a:t>
            </a:r>
            <a:r>
              <a:rPr lang="en-US" sz="1800" b="0" i="0" dirty="0">
                <a:solidFill>
                  <a:schemeClr val="tx1"/>
                </a:solidFill>
                <a:effectLst/>
                <a:latin typeface="Times New Roman" panose="02020603050405020304" pitchFamily="18" charset="0"/>
                <a:cs typeface="Times New Roman" panose="02020603050405020304" pitchFamily="18" charset="0"/>
              </a:rPr>
              <a:t> and </a:t>
            </a:r>
            <a:r>
              <a:rPr lang="en-US" sz="1800" b="1" i="0" dirty="0">
                <a:solidFill>
                  <a:schemeClr val="tx1"/>
                </a:solidFill>
                <a:effectLst/>
                <a:latin typeface="Times New Roman" panose="02020603050405020304" pitchFamily="18" charset="0"/>
                <a:cs typeface="Times New Roman" panose="02020603050405020304" pitchFamily="18" charset="0"/>
              </a:rPr>
              <a:t>Web Data Extraction</a:t>
            </a:r>
            <a:r>
              <a:rPr lang="en-US" sz="1800" b="0" i="0" dirty="0">
                <a:solidFill>
                  <a:schemeClr val="tx1"/>
                </a:solidFill>
                <a:effectLst/>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4B6CAAC6-9376-4877-9D72-8C84DAAE38F6}"/>
              </a:ext>
            </a:extLst>
          </p:cNvPr>
          <p:cNvPicPr>
            <a:picLocks noChangeAspect="1"/>
          </p:cNvPicPr>
          <p:nvPr/>
        </p:nvPicPr>
        <p:blipFill>
          <a:blip r:embed="rId2"/>
          <a:stretch>
            <a:fillRect/>
          </a:stretch>
        </p:blipFill>
        <p:spPr>
          <a:xfrm>
            <a:off x="6764783" y="2082842"/>
            <a:ext cx="4296794" cy="3456732"/>
          </a:xfrm>
          <a:prstGeom prst="rect">
            <a:avLst/>
          </a:prstGeom>
        </p:spPr>
      </p:pic>
    </p:spTree>
    <p:extLst>
      <p:ext uri="{BB962C8B-B14F-4D97-AF65-F5344CB8AC3E}">
        <p14:creationId xmlns:p14="http://schemas.microsoft.com/office/powerpoint/2010/main" val="1189038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99D52-EA3B-4C20-AD56-A3C46BC40272}"/>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ARCHITECTURE OF WEB SCRAPING</a:t>
            </a:r>
            <a:endParaRPr lang="en-IN" sz="4000" dirty="0"/>
          </a:p>
        </p:txBody>
      </p:sp>
      <p:pic>
        <p:nvPicPr>
          <p:cNvPr id="4" name="Content Placeholder 3">
            <a:extLst>
              <a:ext uri="{FF2B5EF4-FFF2-40B4-BE49-F238E27FC236}">
                <a16:creationId xmlns:a16="http://schemas.microsoft.com/office/drawing/2014/main" id="{C14F0BEE-7113-4050-BC01-F5C4F114B75C}"/>
              </a:ext>
            </a:extLst>
          </p:cNvPr>
          <p:cNvPicPr>
            <a:picLocks noGrp="1" noChangeAspect="1"/>
          </p:cNvPicPr>
          <p:nvPr>
            <p:ph idx="1"/>
          </p:nvPr>
        </p:nvPicPr>
        <p:blipFill>
          <a:blip r:embed="rId2"/>
          <a:stretch>
            <a:fillRect/>
          </a:stretch>
        </p:blipFill>
        <p:spPr>
          <a:xfrm>
            <a:off x="896645" y="2343705"/>
            <a:ext cx="10102787" cy="3302493"/>
          </a:xfrm>
          <a:prstGeom prst="rect">
            <a:avLst/>
          </a:prstGeom>
        </p:spPr>
      </p:pic>
    </p:spTree>
    <p:extLst>
      <p:ext uri="{BB962C8B-B14F-4D97-AF65-F5344CB8AC3E}">
        <p14:creationId xmlns:p14="http://schemas.microsoft.com/office/powerpoint/2010/main" val="1117838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FE411-9577-4B76-9AF1-4E57836196EE}"/>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USES OF WEB SCRAPING</a:t>
            </a:r>
            <a:endParaRPr lang="en-IN" sz="4000" dirty="0"/>
          </a:p>
        </p:txBody>
      </p:sp>
      <p:pic>
        <p:nvPicPr>
          <p:cNvPr id="4" name="Content Placeholder 3">
            <a:extLst>
              <a:ext uri="{FF2B5EF4-FFF2-40B4-BE49-F238E27FC236}">
                <a16:creationId xmlns:a16="http://schemas.microsoft.com/office/drawing/2014/main" id="{53BCA522-8CCC-45DA-A8ED-FA2CB27F62DF}"/>
              </a:ext>
            </a:extLst>
          </p:cNvPr>
          <p:cNvPicPr>
            <a:picLocks noGrp="1" noChangeAspect="1"/>
          </p:cNvPicPr>
          <p:nvPr>
            <p:ph idx="1"/>
          </p:nvPr>
        </p:nvPicPr>
        <p:blipFill>
          <a:blip r:embed="rId2"/>
          <a:stretch>
            <a:fillRect/>
          </a:stretch>
        </p:blipFill>
        <p:spPr>
          <a:xfrm>
            <a:off x="1704511" y="2059618"/>
            <a:ext cx="8975325" cy="4096225"/>
          </a:xfrm>
          <a:prstGeom prst="rect">
            <a:avLst/>
          </a:prstGeom>
        </p:spPr>
      </p:pic>
    </p:spTree>
    <p:extLst>
      <p:ext uri="{BB962C8B-B14F-4D97-AF65-F5344CB8AC3E}">
        <p14:creationId xmlns:p14="http://schemas.microsoft.com/office/powerpoint/2010/main" val="1928855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C0E3-CFF1-4E61-98B3-7C85F4426C72}"/>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STRUCTURED AND UNSTRUCTURED DATA</a:t>
            </a:r>
            <a:endParaRPr lang="en-IN" sz="4000" dirty="0"/>
          </a:p>
        </p:txBody>
      </p:sp>
      <p:sp>
        <p:nvSpPr>
          <p:cNvPr id="3" name="Content Placeholder 2">
            <a:extLst>
              <a:ext uri="{FF2B5EF4-FFF2-40B4-BE49-F238E27FC236}">
                <a16:creationId xmlns:a16="http://schemas.microsoft.com/office/drawing/2014/main" id="{D6DC18BB-B612-4744-9D25-B1330E0DE03F}"/>
              </a:ext>
            </a:extLst>
          </p:cNvPr>
          <p:cNvSpPr>
            <a:spLocks noGrp="1"/>
          </p:cNvSpPr>
          <p:nvPr>
            <p:ph idx="1"/>
          </p:nvPr>
        </p:nvSpPr>
        <p:spPr>
          <a:xfrm>
            <a:off x="581192" y="1988598"/>
            <a:ext cx="11029615" cy="3870201"/>
          </a:xfrm>
        </p:spPr>
        <p:txBody>
          <a:bodyPr>
            <a:normAutofit lnSpcReduction="10000"/>
          </a:bodyPr>
          <a:lstStyle/>
          <a:p>
            <a:pPr algn="just"/>
            <a:r>
              <a:rPr lang="en-US" sz="1800" b="1" i="0" dirty="0">
                <a:solidFill>
                  <a:srgbClr val="000000"/>
                </a:solidFill>
                <a:effectLst/>
                <a:latin typeface="Times New Roman" panose="02020603050405020304" pitchFamily="18" charset="0"/>
                <a:cs typeface="Times New Roman" panose="02020603050405020304" pitchFamily="18" charset="0"/>
              </a:rPr>
              <a:t>Structured data </a:t>
            </a:r>
            <a:r>
              <a:rPr lang="en-US" sz="1800" b="0" i="0" dirty="0">
                <a:solidFill>
                  <a:srgbClr val="000000"/>
                </a:solidFill>
                <a:effectLst/>
                <a:latin typeface="Times New Roman" panose="02020603050405020304" pitchFamily="18" charset="0"/>
                <a:cs typeface="Times New Roman" panose="02020603050405020304" pitchFamily="18" charset="0"/>
              </a:rPr>
              <a:t>stands for information that is highly organized,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factual, and to-the-point. It usually comes in the form of letters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and numbers that fit nicely into the rows and columns of tables.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Structured data commonly exists in tables similar to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Excel files and Google Docs spreadsheets.</a:t>
            </a:r>
          </a:p>
          <a:p>
            <a:pPr algn="just"/>
            <a:r>
              <a:rPr lang="en-US" sz="1800" b="1" i="0" dirty="0">
                <a:solidFill>
                  <a:srgbClr val="000000"/>
                </a:solidFill>
                <a:effectLst/>
                <a:latin typeface="Times New Roman" panose="02020603050405020304" pitchFamily="18" charset="0"/>
                <a:cs typeface="Times New Roman" panose="02020603050405020304" pitchFamily="18" charset="0"/>
              </a:rPr>
              <a:t>Unstructured data</a:t>
            </a:r>
            <a:r>
              <a:rPr lang="en-US" sz="1800" b="0" i="0" dirty="0">
                <a:solidFill>
                  <a:srgbClr val="000000"/>
                </a:solidFill>
                <a:effectLst/>
                <a:latin typeface="Times New Roman" panose="02020603050405020304" pitchFamily="18" charset="0"/>
                <a:cs typeface="Times New Roman" panose="02020603050405020304" pitchFamily="18" charset="0"/>
              </a:rPr>
              <a:t> doesn’t have any pre-defined structure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to it and comes in all its diversity of forms.</a:t>
            </a:r>
          </a:p>
          <a:p>
            <a:pPr algn="just"/>
            <a:r>
              <a:rPr lang="en-US" sz="1800" b="0" i="0" dirty="0">
                <a:solidFill>
                  <a:srgbClr val="000000"/>
                </a:solidFill>
                <a:effectLst/>
                <a:latin typeface="Times New Roman" panose="02020603050405020304" pitchFamily="18" charset="0"/>
                <a:cs typeface="Times New Roman" panose="02020603050405020304" pitchFamily="18" charset="0"/>
              </a:rPr>
              <a:t>The examples of unstructured data vary from imagery </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and text files like PDF documents to video and audio</a:t>
            </a:r>
          </a:p>
          <a:p>
            <a:pPr marL="0" indent="0" algn="just">
              <a:buNone/>
            </a:pPr>
            <a:r>
              <a:rPr lang="en-US" sz="1800" b="0" i="0" dirty="0">
                <a:solidFill>
                  <a:srgbClr val="000000"/>
                </a:solidFill>
                <a:effectLst/>
                <a:latin typeface="Times New Roman" panose="02020603050405020304" pitchFamily="18" charset="0"/>
                <a:cs typeface="Times New Roman" panose="02020603050405020304" pitchFamily="18" charset="0"/>
              </a:rPr>
              <a:t>files, to name a few.</a:t>
            </a:r>
          </a:p>
        </p:txBody>
      </p:sp>
      <p:pic>
        <p:nvPicPr>
          <p:cNvPr id="5" name="Picture 4">
            <a:extLst>
              <a:ext uri="{FF2B5EF4-FFF2-40B4-BE49-F238E27FC236}">
                <a16:creationId xmlns:a16="http://schemas.microsoft.com/office/drawing/2014/main" id="{AB052317-32BC-4B0C-BEFB-A36F55142E41}"/>
              </a:ext>
            </a:extLst>
          </p:cNvPr>
          <p:cNvPicPr>
            <a:picLocks noChangeAspect="1"/>
          </p:cNvPicPr>
          <p:nvPr/>
        </p:nvPicPr>
        <p:blipFill>
          <a:blip r:embed="rId2"/>
          <a:stretch>
            <a:fillRect/>
          </a:stretch>
        </p:blipFill>
        <p:spPr>
          <a:xfrm>
            <a:off x="6942338" y="1988598"/>
            <a:ext cx="4668469" cy="3870201"/>
          </a:xfrm>
          <a:prstGeom prst="rect">
            <a:avLst/>
          </a:prstGeom>
        </p:spPr>
      </p:pic>
    </p:spTree>
    <p:extLst>
      <p:ext uri="{BB962C8B-B14F-4D97-AF65-F5344CB8AC3E}">
        <p14:creationId xmlns:p14="http://schemas.microsoft.com/office/powerpoint/2010/main" val="24949154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2.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69</TotalTime>
  <Words>1504</Words>
  <Application>Microsoft Office PowerPoint</Application>
  <PresentationFormat>Widescreen</PresentationFormat>
  <Paragraphs>149</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Gill Sans MT</vt:lpstr>
      <vt:lpstr>Times New Roman</vt:lpstr>
      <vt:lpstr>Wingdings</vt:lpstr>
      <vt:lpstr>Wingdings 2</vt:lpstr>
      <vt:lpstr>Dividend</vt:lpstr>
      <vt:lpstr>WEB SCRAPING</vt:lpstr>
      <vt:lpstr>CONTENT</vt:lpstr>
      <vt:lpstr>What is Data Science?</vt:lpstr>
      <vt:lpstr>LIFE CYCLE OF DATA SCIENCE</vt:lpstr>
      <vt:lpstr>WHAT IS SCRAPING?</vt:lpstr>
      <vt:lpstr>WHAT IS WEB SCRAPING?</vt:lpstr>
      <vt:lpstr>ARCHITECTURE OF WEB SCRAPING</vt:lpstr>
      <vt:lpstr>USES OF WEB SCRAPING</vt:lpstr>
      <vt:lpstr>STRUCTURED AND UNSTRUCTURED DATA</vt:lpstr>
      <vt:lpstr>STRUCTURED AND UNSTRUCTURED DATA</vt:lpstr>
      <vt:lpstr>6 REASONS TO USE PYTHON FOR WEB SCRAPING</vt:lpstr>
      <vt:lpstr>WHY PYTHON FOR WEB SCRAPING?</vt:lpstr>
      <vt:lpstr>PYTHON LIBRARIES FOR WEB SCRAPING</vt:lpstr>
      <vt:lpstr>HOW DOES WEB SCRAPING DONE WITH PYTHON?</vt:lpstr>
      <vt:lpstr>STEP-BY-STEP WEB SCRAPING EXAMPLE</vt:lpstr>
      <vt:lpstr>STEP-BY-STEP WEB SCRAPING EXAMPLE</vt:lpstr>
      <vt:lpstr>STEP-BY-STEP WEB SCRAPING EXAMPLE</vt:lpstr>
      <vt:lpstr>STEP-BY-STEP WEB SCRAPING EXAMPLE</vt:lpstr>
      <vt:lpstr>STEP-BY-STEP WEB SCRAPING EXAMPLE</vt:lpstr>
      <vt:lpstr>STEP-BY-STEP WEB SCRAPING EXAMPLE</vt:lpstr>
      <vt:lpstr>STEP-BY-STEP WEB SCRAPING EXAMPLE</vt:lpstr>
      <vt:lpstr>STEP-BY-STEP WEB SCRAPING EXAMPLE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dc:title>
  <dc:creator>Tanuja Lakshmi</dc:creator>
  <cp:lastModifiedBy>Tanuja Lakshmi</cp:lastModifiedBy>
  <cp:revision>4</cp:revision>
  <dcterms:created xsi:type="dcterms:W3CDTF">2022-01-26T15:04:46Z</dcterms:created>
  <dcterms:modified xsi:type="dcterms:W3CDTF">2022-01-27T03:09:29Z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